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Cookie"/>
      <p:regular r:id="rId34"/>
    </p:embeddedFont>
    <p:embeddedFont>
      <p:font typeface="Yellowtail"/>
      <p:regular r:id="rId35"/>
    </p:embeddedFont>
    <p:embeddedFont>
      <p:font typeface="Roboto"/>
      <p:regular r:id="rId36"/>
      <p:bold r:id="rId37"/>
      <p:italic r:id="rId38"/>
      <p:boldItalic r:id="rId39"/>
    </p:embeddedFont>
    <p:embeddedFont>
      <p:font typeface="Chewy"/>
      <p:regular r:id="rId40"/>
    </p:embeddedFont>
    <p:embeddedFont>
      <p:font typeface="Amatic SC"/>
      <p:regular r:id="rId41"/>
      <p:bold r:id="rId42"/>
    </p:embeddedFont>
    <p:embeddedFont>
      <p:font typeface="Great Vibes"/>
      <p:regular r:id="rId43"/>
    </p:embeddedFont>
    <p:embeddedFont>
      <p:font typeface="Acme"/>
      <p:regular r:id="rId44"/>
    </p:embeddedFont>
    <p:embeddedFont>
      <p:font typeface="Pacifico"/>
      <p:regular r:id="rId45"/>
    </p:embeddedFont>
    <p:embeddedFont>
      <p:font typeface="Dancing Script"/>
      <p:regular r:id="rId46"/>
      <p:bold r:id="rId47"/>
    </p:embeddedFont>
    <p:embeddedFont>
      <p:font typeface="Poller One"/>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Chewy-regular.fntdata"/><Relationship Id="rId20" Type="http://schemas.openxmlformats.org/officeDocument/2006/relationships/slide" Target="slides/slide16.xml"/><Relationship Id="rId42" Type="http://schemas.openxmlformats.org/officeDocument/2006/relationships/font" Target="fonts/AmaticSC-bold.fntdata"/><Relationship Id="rId41" Type="http://schemas.openxmlformats.org/officeDocument/2006/relationships/font" Target="fonts/AmaticSC-regular.fntdata"/><Relationship Id="rId22" Type="http://schemas.openxmlformats.org/officeDocument/2006/relationships/slide" Target="slides/slide18.xml"/><Relationship Id="rId44" Type="http://schemas.openxmlformats.org/officeDocument/2006/relationships/font" Target="fonts/Acme-regular.fntdata"/><Relationship Id="rId21" Type="http://schemas.openxmlformats.org/officeDocument/2006/relationships/slide" Target="slides/slide17.xml"/><Relationship Id="rId43" Type="http://schemas.openxmlformats.org/officeDocument/2006/relationships/font" Target="fonts/GreatVibes-regular.fntdata"/><Relationship Id="rId24" Type="http://schemas.openxmlformats.org/officeDocument/2006/relationships/slide" Target="slides/slide20.xml"/><Relationship Id="rId46" Type="http://schemas.openxmlformats.org/officeDocument/2006/relationships/font" Target="fonts/DancingScript-regular.fntdata"/><Relationship Id="rId23" Type="http://schemas.openxmlformats.org/officeDocument/2006/relationships/slide" Target="slides/slide19.xml"/><Relationship Id="rId45" Type="http://schemas.openxmlformats.org/officeDocument/2006/relationships/font" Target="fonts/Pacific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PollerOne-regular.fntdata"/><Relationship Id="rId25" Type="http://schemas.openxmlformats.org/officeDocument/2006/relationships/slide" Target="slides/slide21.xml"/><Relationship Id="rId47" Type="http://schemas.openxmlformats.org/officeDocument/2006/relationships/font" Target="fonts/DancingScript-bold.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Yellowtail-regular.fntdata"/><Relationship Id="rId12" Type="http://schemas.openxmlformats.org/officeDocument/2006/relationships/slide" Target="slides/slide8.xml"/><Relationship Id="rId34" Type="http://schemas.openxmlformats.org/officeDocument/2006/relationships/font" Target="fonts/Cookie-regular.fntdata"/><Relationship Id="rId15" Type="http://schemas.openxmlformats.org/officeDocument/2006/relationships/slide" Target="slides/slide11.xml"/><Relationship Id="rId37" Type="http://schemas.openxmlformats.org/officeDocument/2006/relationships/font" Target="fonts/Roboto-bold.fntdata"/><Relationship Id="rId14" Type="http://schemas.openxmlformats.org/officeDocument/2006/relationships/slide" Target="slides/slide10.xml"/><Relationship Id="rId36" Type="http://schemas.openxmlformats.org/officeDocument/2006/relationships/font" Target="fonts/Roboto-regular.fntdata"/><Relationship Id="rId17" Type="http://schemas.openxmlformats.org/officeDocument/2006/relationships/slide" Target="slides/slide13.xml"/><Relationship Id="rId39" Type="http://schemas.openxmlformats.org/officeDocument/2006/relationships/font" Target="fonts/Roboto-boldItalic.fntdata"/><Relationship Id="rId16" Type="http://schemas.openxmlformats.org/officeDocument/2006/relationships/slide" Target="slides/slide12.xml"/><Relationship Id="rId38" Type="http://schemas.openxmlformats.org/officeDocument/2006/relationships/font" Target="fonts/Robo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6.jpg"/><Relationship Id="rId4" Type="http://schemas.openxmlformats.org/officeDocument/2006/relationships/image" Target="../media/image34.png"/><Relationship Id="rId5"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29.png"/><Relationship Id="rId8"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130675"/>
            <a:ext cx="8520600" cy="855300"/>
          </a:xfrm>
          <a:prstGeom prst="rect">
            <a:avLst/>
          </a:prstGeom>
        </p:spPr>
        <p:txBody>
          <a:bodyPr anchorCtr="0" anchor="b" bIns="91425" lIns="91425" rIns="91425" wrap="square" tIns="91425">
            <a:noAutofit/>
          </a:bodyPr>
          <a:lstStyle/>
          <a:p>
            <a:pPr lvl="0" algn="l">
              <a:spcBef>
                <a:spcPts val="0"/>
              </a:spcBef>
              <a:buNone/>
            </a:pPr>
            <a:r>
              <a:rPr lang="en">
                <a:latin typeface="Yellowtail"/>
                <a:ea typeface="Yellowtail"/>
                <a:cs typeface="Yellowtail"/>
                <a:sym typeface="Yellowtail"/>
              </a:rPr>
              <a:t>            </a:t>
            </a:r>
            <a:r>
              <a:rPr lang="en" sz="3600">
                <a:latin typeface="Poller One"/>
                <a:ea typeface="Poller One"/>
                <a:cs typeface="Poller One"/>
                <a:sym typeface="Poller One"/>
              </a:rPr>
              <a:t>      Adrian Turner</a:t>
            </a:r>
          </a:p>
        </p:txBody>
      </p:sp>
      <p:sp>
        <p:nvSpPr>
          <p:cNvPr id="55" name="Shape 55"/>
          <p:cNvSpPr txBox="1"/>
          <p:nvPr>
            <p:ph idx="1" type="subTitle"/>
          </p:nvPr>
        </p:nvSpPr>
        <p:spPr>
          <a:xfrm>
            <a:off x="142650" y="926550"/>
            <a:ext cx="8739900" cy="4169400"/>
          </a:xfrm>
          <a:prstGeom prst="rect">
            <a:avLst/>
          </a:prstGeom>
        </p:spPr>
        <p:txBody>
          <a:bodyPr anchorCtr="0" anchor="t" bIns="91425" lIns="91425" rIns="91425" wrap="square" tIns="91425">
            <a:noAutofit/>
          </a:bodyPr>
          <a:lstStyle/>
          <a:p>
            <a:pPr lvl="0" rtl="0" algn="just">
              <a:spcBef>
                <a:spcPts val="0"/>
              </a:spcBef>
              <a:buNone/>
            </a:pPr>
            <a:r>
              <a:rPr lang="en" sz="1200">
                <a:solidFill>
                  <a:srgbClr val="000000"/>
                </a:solidFill>
                <a:highlight>
                  <a:srgbClr val="FFFFFF"/>
                </a:highlight>
                <a:latin typeface="Verdana"/>
                <a:ea typeface="Verdana"/>
                <a:cs typeface="Verdana"/>
                <a:sym typeface="Verdana"/>
              </a:rPr>
              <a:t>On our first date i would take her out to eat to a restaurant of her choice. </a:t>
            </a:r>
          </a:p>
          <a:p>
            <a:pPr lvl="0" rtl="0" algn="just">
              <a:spcBef>
                <a:spcPts val="0"/>
              </a:spcBef>
              <a:buNone/>
            </a:pPr>
            <a:r>
              <a:rPr lang="en" sz="1200">
                <a:solidFill>
                  <a:srgbClr val="000000"/>
                </a:solidFill>
                <a:highlight>
                  <a:srgbClr val="FFFFFF"/>
                </a:highlight>
                <a:latin typeface="Verdana"/>
                <a:ea typeface="Verdana"/>
                <a:cs typeface="Verdana"/>
                <a:sym typeface="Verdana"/>
              </a:rPr>
              <a:t>I would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00"/>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204800" y="433150"/>
            <a:ext cx="8520600" cy="572700"/>
          </a:xfrm>
          <a:prstGeom prst="rect">
            <a:avLst/>
          </a:prstGeom>
        </p:spPr>
        <p:txBody>
          <a:bodyPr anchorCtr="0" anchor="t" bIns="91425" lIns="91425" rIns="91425" wrap="square" tIns="91425">
            <a:noAutofit/>
          </a:bodyPr>
          <a:lstStyle/>
          <a:p>
            <a:pPr lvl="0">
              <a:spcBef>
                <a:spcPts val="0"/>
              </a:spcBef>
              <a:buNone/>
            </a:pPr>
            <a:r>
              <a:rPr lang="en">
                <a:latin typeface="Pacifico"/>
                <a:ea typeface="Pacifico"/>
                <a:cs typeface="Pacifico"/>
                <a:sym typeface="Pacifico"/>
              </a:rPr>
              <a:t>Corbin’s</a:t>
            </a:r>
          </a:p>
        </p:txBody>
      </p:sp>
      <p:sp>
        <p:nvSpPr>
          <p:cNvPr id="125" name="Shape 12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Bubba's</a:t>
            </a:r>
            <a:r>
              <a:rPr lang="en"/>
              <a:t> 33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Pacifico"/>
                <a:ea typeface="Pacifico"/>
                <a:cs typeface="Pacifico"/>
                <a:sym typeface="Pacifico"/>
              </a:rPr>
              <a:t>Corbin’s</a:t>
            </a:r>
          </a:p>
        </p:txBody>
      </p:sp>
      <p:sp>
        <p:nvSpPr>
          <p:cNvPr id="131" name="Shape 13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00"/>
        </a:solidFill>
      </p:bgPr>
    </p:bg>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Pacifico"/>
                <a:ea typeface="Pacifico"/>
                <a:cs typeface="Pacifico"/>
                <a:sym typeface="Pacifico"/>
              </a:rPr>
              <a:t>Corbin’s  </a:t>
            </a:r>
            <a:r>
              <a:rPr lang="en">
                <a:latin typeface="Pacifico"/>
                <a:ea typeface="Pacifico"/>
                <a:cs typeface="Pacifico"/>
                <a:sym typeface="Pacifico"/>
              </a:rPr>
              <a:t>Timeline</a:t>
            </a:r>
            <a:r>
              <a:rPr lang="en">
                <a:latin typeface="Pacifico"/>
                <a:ea typeface="Pacifico"/>
                <a:cs typeface="Pacifico"/>
                <a:sym typeface="Pacifico"/>
              </a:rPr>
              <a:t> </a:t>
            </a:r>
          </a:p>
        </p:txBody>
      </p:sp>
      <p:sp>
        <p:nvSpPr>
          <p:cNvPr id="137" name="Shape 137"/>
          <p:cNvSpPr txBox="1"/>
          <p:nvPr>
            <p:ph idx="1" type="body"/>
          </p:nvPr>
        </p:nvSpPr>
        <p:spPr>
          <a:xfrm>
            <a:off x="311700" y="1128725"/>
            <a:ext cx="8520600" cy="34164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solidFill>
                <a:srgbClr val="000000"/>
              </a:solidFill>
            </a:endParaRPr>
          </a:p>
          <a:p>
            <a:pPr lvl="0">
              <a:spcBef>
                <a:spcPts val="0"/>
              </a:spcBef>
              <a:buNone/>
            </a:pPr>
            <a:r>
              <a:rPr lang="en">
                <a:solidFill>
                  <a:srgbClr val="000000"/>
                </a:solidFill>
                <a:highlight>
                  <a:srgbClr val="FFFFFF"/>
                </a:highlight>
                <a:latin typeface="Verdana"/>
                <a:ea typeface="Verdana"/>
                <a:cs typeface="Verdana"/>
                <a:sym typeface="Verdana"/>
              </a:rPr>
              <a:t>1492-10-12: Columbus Discovers Tobacco; "Certain Dried Leaves" Are Received as Gifts, and Thrown Away.</a:t>
            </a:r>
          </a:p>
          <a:p>
            <a:pPr lvl="0">
              <a:spcBef>
                <a:spcPts val="0"/>
              </a:spcBef>
              <a:buClr>
                <a:srgbClr val="333333"/>
              </a:buClr>
              <a:buSzPts val="900"/>
              <a:buFont typeface="Verdana"/>
              <a:buNone/>
            </a:pPr>
            <a:r>
              <a:rPr lang="en">
                <a:solidFill>
                  <a:srgbClr val="333333"/>
                </a:solidFill>
                <a:highlight>
                  <a:srgbClr val="FFFFFF"/>
                </a:highlight>
                <a:latin typeface="Verdana"/>
                <a:ea typeface="Verdana"/>
                <a:cs typeface="Verdana"/>
                <a:sym typeface="Verdana"/>
              </a:rPr>
              <a:t>497: Robert Pane, who accompanied Christopher Columbus on his second voyage in 1493, writes the first report of native tobacco use to appear in Europe.</a:t>
            </a:r>
          </a:p>
          <a:p>
            <a:pPr lvl="0">
              <a:spcBef>
                <a:spcPts val="0"/>
              </a:spcBef>
              <a:buClr>
                <a:srgbClr val="333333"/>
              </a:buClr>
              <a:buSzPts val="900"/>
              <a:buFont typeface="Verdana"/>
              <a:buNone/>
            </a:pPr>
            <a:r>
              <a:rPr lang="en">
                <a:solidFill>
                  <a:srgbClr val="333333"/>
                </a:solidFill>
                <a:highlight>
                  <a:srgbClr val="FFFFFF"/>
                </a:highlight>
                <a:latin typeface="Verdana"/>
                <a:ea typeface="Verdana"/>
                <a:cs typeface="Verdana"/>
                <a:sym typeface="Verdana"/>
              </a:rPr>
              <a:t>1498- Columbus visits Trinidad and Tobago, naming the latter after the native tobacco pipe. </a:t>
            </a:r>
          </a:p>
          <a:p>
            <a:pPr lvl="0">
              <a:spcBef>
                <a:spcPts val="0"/>
              </a:spcBef>
              <a:buClr>
                <a:srgbClr val="333333"/>
              </a:buClr>
              <a:buSzPts val="900"/>
              <a:buFont typeface="Verdana"/>
              <a:buNone/>
            </a:pPr>
            <a:r>
              <a:t/>
            </a:r>
            <a:endParaRPr>
              <a:solidFill>
                <a:srgbClr val="333333"/>
              </a:solidFill>
              <a:highlight>
                <a:srgbClr val="FFFFFF"/>
              </a:highlight>
              <a:latin typeface="Verdana"/>
              <a:ea typeface="Verdana"/>
              <a:cs typeface="Verdana"/>
              <a:sym typeface="Verdana"/>
            </a:endParaRPr>
          </a:p>
          <a:p>
            <a:pPr lvl="0">
              <a:spcBef>
                <a:spcPts val="0"/>
              </a:spcBef>
              <a:buClr>
                <a:srgbClr val="333333"/>
              </a:buClr>
              <a:buSzPts val="900"/>
              <a:buFont typeface="Verdana"/>
              <a:buNone/>
            </a:pPr>
            <a:r>
              <a:t/>
            </a:r>
            <a:endParaRPr sz="900">
              <a:solidFill>
                <a:srgbClr val="333333"/>
              </a:solidFill>
              <a:highlight>
                <a:srgbClr val="FFFFFF"/>
              </a:highlight>
              <a:latin typeface="Verdana"/>
              <a:ea typeface="Verdana"/>
              <a:cs typeface="Verdana"/>
              <a:sym typeface="Verdana"/>
            </a:endParaRPr>
          </a:p>
          <a:p>
            <a:pPr lvl="0">
              <a:spcBef>
                <a:spcPts val="0"/>
              </a:spcBef>
              <a:buNone/>
            </a:pPr>
            <a:r>
              <a:t/>
            </a:r>
            <a:endParaRPr>
              <a:solidFill>
                <a:srgbClr val="000000"/>
              </a:solidFill>
              <a:highlight>
                <a:srgbClr val="FFFFFF"/>
              </a:highlight>
              <a:latin typeface="Verdana"/>
              <a:ea typeface="Verdana"/>
              <a:cs typeface="Verdana"/>
              <a:sym typeface="Verdana"/>
            </a:endParaRPr>
          </a:p>
        </p:txBody>
      </p:sp>
      <p:sp>
        <p:nvSpPr>
          <p:cNvPr id="138" name="Shape 138"/>
          <p:cNvSpPr/>
          <p:nvPr/>
        </p:nvSpPr>
        <p:spPr>
          <a:xfrm>
            <a:off x="237575" y="1377925"/>
            <a:ext cx="6545100" cy="483000"/>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sz="1800">
                <a:latin typeface="Pacifico"/>
                <a:ea typeface="Pacifico"/>
                <a:cs typeface="Pacifico"/>
                <a:sym typeface="Pacifico"/>
              </a:rPr>
              <a:t>History of </a:t>
            </a:r>
            <a:r>
              <a:rPr lang="en" sz="1800">
                <a:latin typeface="Pacifico"/>
                <a:ea typeface="Pacifico"/>
                <a:cs typeface="Pacifico"/>
                <a:sym typeface="Pacifico"/>
              </a:rPr>
              <a:t>tobacco</a:t>
            </a:r>
          </a:p>
        </p:txBody>
      </p:sp>
      <p:pic>
        <p:nvPicPr>
          <p:cNvPr id="139" name="Shape 139"/>
          <p:cNvPicPr preferRelativeResize="0"/>
          <p:nvPr/>
        </p:nvPicPr>
        <p:blipFill>
          <a:blip r:embed="rId3">
            <a:alphaModFix/>
          </a:blip>
          <a:stretch>
            <a:fillRect/>
          </a:stretch>
        </p:blipFill>
        <p:spPr>
          <a:xfrm>
            <a:off x="4870275" y="138174"/>
            <a:ext cx="1493950" cy="990550"/>
          </a:xfrm>
          <a:prstGeom prst="rect">
            <a:avLst/>
          </a:prstGeom>
          <a:noFill/>
          <a:ln>
            <a:noFill/>
          </a:ln>
        </p:spPr>
      </p:pic>
      <p:pic>
        <p:nvPicPr>
          <p:cNvPr id="140" name="Shape 140"/>
          <p:cNvPicPr preferRelativeResize="0"/>
          <p:nvPr/>
        </p:nvPicPr>
        <p:blipFill>
          <a:blip r:embed="rId4">
            <a:alphaModFix/>
          </a:blip>
          <a:stretch>
            <a:fillRect/>
          </a:stretch>
        </p:blipFill>
        <p:spPr>
          <a:xfrm>
            <a:off x="7937496" y="0"/>
            <a:ext cx="1206500" cy="1561725"/>
          </a:xfrm>
          <a:prstGeom prst="rect">
            <a:avLst/>
          </a:prstGeom>
          <a:noFill/>
          <a:ln>
            <a:noFill/>
          </a:ln>
        </p:spPr>
      </p:pic>
      <p:pic>
        <p:nvPicPr>
          <p:cNvPr id="141" name="Shape 141"/>
          <p:cNvPicPr preferRelativeResize="0"/>
          <p:nvPr/>
        </p:nvPicPr>
        <p:blipFill>
          <a:blip r:embed="rId5">
            <a:alphaModFix/>
          </a:blip>
          <a:stretch>
            <a:fillRect/>
          </a:stretch>
        </p:blipFill>
        <p:spPr>
          <a:xfrm>
            <a:off x="6364219" y="-14481"/>
            <a:ext cx="1573275" cy="8728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00"/>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i="1" lang="en"/>
              <a:t>Dylan Carrell… first date...           </a:t>
            </a:r>
          </a:p>
        </p:txBody>
      </p:sp>
      <p:sp>
        <p:nvSpPr>
          <p:cNvPr id="147" name="Shape 147"/>
          <p:cNvSpPr txBox="1"/>
          <p:nvPr/>
        </p:nvSpPr>
        <p:spPr>
          <a:xfrm>
            <a:off x="8789700" y="1152425"/>
            <a:ext cx="42600" cy="3416400"/>
          </a:xfrm>
          <a:prstGeom prst="rect">
            <a:avLst/>
          </a:prstGeom>
          <a:noFill/>
          <a:ln>
            <a:noFill/>
          </a:ln>
        </p:spPr>
        <p:txBody>
          <a:bodyPr anchorCtr="0" anchor="t" bIns="91425" lIns="91425" rIns="91425" wrap="square" tIns="91425">
            <a:noAutofit/>
          </a:bodyPr>
          <a:lstStyle/>
          <a:p>
            <a:pPr lvl="0">
              <a:spcBef>
                <a:spcPts val="0"/>
              </a:spcBef>
              <a:buNone/>
            </a:pPr>
            <a:r>
              <a:t/>
            </a:r>
            <a:endParaRPr>
              <a:solidFill>
                <a:srgbClr val="434343"/>
              </a:solidFill>
            </a:endParaRPr>
          </a:p>
        </p:txBody>
      </p:sp>
      <p:sp>
        <p:nvSpPr>
          <p:cNvPr id="148" name="Shape 148"/>
          <p:cNvSpPr txBox="1"/>
          <p:nvPr/>
        </p:nvSpPr>
        <p:spPr>
          <a:xfrm>
            <a:off x="357200" y="1459375"/>
            <a:ext cx="2653500" cy="20616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chemeClr val="dk1"/>
              </a:buClr>
              <a:buSzPts val="1100"/>
              <a:buFont typeface="Arial"/>
              <a:buNone/>
            </a:pPr>
            <a:r>
              <a:rPr lang="en" sz="1800" u="sng">
                <a:solidFill>
                  <a:schemeClr val="dk1"/>
                </a:solidFill>
                <a:highlight>
                  <a:srgbClr val="990000"/>
                </a:highlight>
              </a:rPr>
              <a:t>Ideal First Date:</a:t>
            </a:r>
            <a:r>
              <a:rPr lang="en" sz="1800">
                <a:solidFill>
                  <a:schemeClr val="dk1"/>
                </a:solidFill>
                <a:highlight>
                  <a:srgbClr val="990000"/>
                </a:highlight>
              </a:rPr>
              <a:t> </a:t>
            </a:r>
            <a:r>
              <a:rPr lang="en">
                <a:solidFill>
                  <a:schemeClr val="dk1"/>
                </a:solidFill>
                <a:highlight>
                  <a:srgbClr val="990000"/>
                </a:highlight>
              </a:rPr>
              <a:t>If I had to choose where my first date was I would choose Papacitas.</a:t>
            </a:r>
          </a:p>
        </p:txBody>
      </p:sp>
      <p:sp>
        <p:nvSpPr>
          <p:cNvPr id="149" name="Shape 149"/>
          <p:cNvSpPr txBox="1"/>
          <p:nvPr/>
        </p:nvSpPr>
        <p:spPr>
          <a:xfrm>
            <a:off x="3041200" y="1459375"/>
            <a:ext cx="2714700" cy="2071800"/>
          </a:xfrm>
          <a:prstGeom prst="rect">
            <a:avLst/>
          </a:prstGeom>
          <a:noFill/>
          <a:ln>
            <a:noFill/>
          </a:ln>
        </p:spPr>
        <p:txBody>
          <a:bodyPr anchorCtr="0" anchor="t" bIns="91425" lIns="91425" rIns="91425" wrap="square" tIns="91425">
            <a:noAutofit/>
          </a:bodyPr>
          <a:lstStyle/>
          <a:p>
            <a:pPr lvl="0">
              <a:spcBef>
                <a:spcPts val="0"/>
              </a:spcBef>
              <a:buNone/>
            </a:pPr>
            <a:r>
              <a:rPr lang="en" sz="1800" u="sng"/>
              <a:t>Dress: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80000"/>
        </a:solidFill>
      </p:bgPr>
    </p:bg>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Dylan’s </a:t>
            </a:r>
          </a:p>
        </p:txBody>
      </p:sp>
      <p:sp>
        <p:nvSpPr>
          <p:cNvPr id="155" name="Shape 155"/>
          <p:cNvSpPr txBox="1"/>
          <p:nvPr>
            <p:ph idx="1" type="body"/>
          </p:nvPr>
        </p:nvSpPr>
        <p:spPr>
          <a:xfrm>
            <a:off x="311700" y="1152475"/>
            <a:ext cx="8520600" cy="4031700"/>
          </a:xfrm>
          <a:prstGeom prst="rect">
            <a:avLst/>
          </a:prstGeom>
          <a:solidFill>
            <a:srgbClr val="980000"/>
          </a:solidFill>
          <a:ln cap="flat" cmpd="sng" w="9525">
            <a:solidFill>
              <a:srgbClr val="98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t/>
            </a:r>
            <a:endParaRPr sz="1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sz="2400">
                <a:solidFill>
                  <a:srgbClr val="FFFFFF"/>
                </a:solidFill>
              </a:rPr>
              <a:t>History of </a:t>
            </a:r>
            <a:r>
              <a:rPr lang="en" sz="2400">
                <a:solidFill>
                  <a:srgbClr val="FFFFFF"/>
                </a:solidFill>
              </a:rPr>
              <a:t>Tobacco - Dylan Carrell</a:t>
            </a:r>
          </a:p>
        </p:txBody>
      </p:sp>
      <p:sp>
        <p:nvSpPr>
          <p:cNvPr id="161" name="Shape 161"/>
          <p:cNvSpPr/>
          <p:nvPr/>
        </p:nvSpPr>
        <p:spPr>
          <a:xfrm>
            <a:off x="405900" y="2671825"/>
            <a:ext cx="5850000" cy="377700"/>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2" name="Shape 162"/>
          <p:cNvSpPr txBox="1"/>
          <p:nvPr/>
        </p:nvSpPr>
        <p:spPr>
          <a:xfrm>
            <a:off x="3561675" y="3143250"/>
            <a:ext cx="40800" cy="102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163" name="Shape 163"/>
          <p:cNvSpPr txBox="1"/>
          <p:nvPr/>
        </p:nvSpPr>
        <p:spPr>
          <a:xfrm>
            <a:off x="571500" y="2102300"/>
            <a:ext cx="1520700" cy="102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164" name="Shape 164"/>
          <p:cNvSpPr txBox="1"/>
          <p:nvPr/>
        </p:nvSpPr>
        <p:spPr>
          <a:xfrm>
            <a:off x="632725" y="1376388"/>
            <a:ext cx="1663500" cy="1287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1492- Columbus discovered tobacco leaves</a:t>
            </a:r>
          </a:p>
        </p:txBody>
      </p:sp>
      <p:sp>
        <p:nvSpPr>
          <p:cNvPr id="165" name="Shape 165"/>
          <p:cNvSpPr txBox="1"/>
          <p:nvPr/>
        </p:nvSpPr>
        <p:spPr>
          <a:xfrm>
            <a:off x="1122600" y="3000375"/>
            <a:ext cx="1520700" cy="12144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1700’s- cigars  became one of most popular method of smoking</a:t>
            </a:r>
          </a:p>
        </p:txBody>
      </p:sp>
      <p:sp>
        <p:nvSpPr>
          <p:cNvPr id="166" name="Shape 166"/>
          <p:cNvSpPr txBox="1"/>
          <p:nvPr/>
        </p:nvSpPr>
        <p:spPr>
          <a:xfrm>
            <a:off x="2694225" y="1376300"/>
            <a:ext cx="1520700" cy="1287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1830- the cigarette was born</a:t>
            </a:r>
          </a:p>
        </p:txBody>
      </p:sp>
      <p:sp>
        <p:nvSpPr>
          <p:cNvPr id="167" name="Shape 167"/>
          <p:cNvSpPr txBox="1"/>
          <p:nvPr/>
        </p:nvSpPr>
        <p:spPr>
          <a:xfrm>
            <a:off x="3153450" y="3000450"/>
            <a:ext cx="1520700" cy="12144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1908- Children’s Act banned selling tobacco under 16 </a:t>
            </a:r>
          </a:p>
        </p:txBody>
      </p:sp>
      <p:sp>
        <p:nvSpPr>
          <p:cNvPr id="168" name="Shape 168"/>
          <p:cNvSpPr txBox="1"/>
          <p:nvPr/>
        </p:nvSpPr>
        <p:spPr>
          <a:xfrm>
            <a:off x="4357700" y="1366100"/>
            <a:ext cx="1520700" cy="1287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1950’s- Health hazards began to appear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BD4EB"/>
            </a:gs>
            <a:gs pos="100000">
              <a:srgbClr val="9180BB"/>
            </a:gs>
          </a:gsLst>
          <a:lin ang="5400012" scaled="0"/>
        </a:gradFill>
      </p:bgPr>
    </p:bg>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Taylor’s Slide Ideal first date</a:t>
            </a:r>
          </a:p>
        </p:txBody>
      </p:sp>
      <p:sp>
        <p:nvSpPr>
          <p:cNvPr id="174" name="Shape 174"/>
          <p:cNvSpPr txBox="1"/>
          <p:nvPr>
            <p:ph idx="1" type="body"/>
          </p:nvPr>
        </p:nvSpPr>
        <p:spPr>
          <a:xfrm>
            <a:off x="126075" y="1017725"/>
            <a:ext cx="8767800" cy="3752400"/>
          </a:xfrm>
          <a:prstGeom prst="rect">
            <a:avLst/>
          </a:prstGeom>
        </p:spPr>
        <p:txBody>
          <a:bodyPr anchorCtr="0" anchor="t" bIns="91425" lIns="91425" rIns="91425" wrap="square" tIns="91425">
            <a:noAutofit/>
          </a:bodyPr>
          <a:lstStyle/>
          <a:p>
            <a:pPr lvl="0">
              <a:spcBef>
                <a:spcPts val="0"/>
              </a:spcBef>
              <a:buNone/>
            </a:pPr>
            <a:r>
              <a:rPr lang="en"/>
              <a:t>Ideal first date- A nice dinner (like </a:t>
            </a:r>
            <a:r>
              <a:rPr lang="en"/>
              <a:t>shoguns</a:t>
            </a:r>
            <a:r>
              <a:rPr lang="en"/>
              <a:t>) and a walk around a park or something.</a:t>
            </a:r>
          </a:p>
          <a:p>
            <a:pPr lvl="0">
              <a:spcBef>
                <a:spcPts val="0"/>
              </a:spcBef>
              <a:buNone/>
            </a:pPr>
            <a:r>
              <a:rPr lang="en"/>
              <a:t>How will you dress- some nice jeans with a cute warm top and a scarf with my hair straightened or curled</a:t>
            </a:r>
          </a:p>
          <a:p>
            <a:pPr lvl="0">
              <a:spcBef>
                <a:spcPts val="0"/>
              </a:spcBef>
              <a:buNone/>
            </a:pPr>
            <a:r>
              <a:rPr lang="en"/>
              <a:t>Transportation- In his car                     Activities- eat and get to know each other</a:t>
            </a:r>
          </a:p>
          <a:p>
            <a:pPr lvl="0">
              <a:spcBef>
                <a:spcPts val="0"/>
              </a:spcBef>
              <a:buNone/>
            </a:pPr>
            <a:r>
              <a:rPr lang="en"/>
              <a:t>Cost- $50-60                                       Time To leave- 6:30</a:t>
            </a:r>
          </a:p>
          <a:p>
            <a:pPr lvl="0">
              <a:spcBef>
                <a:spcPts val="0"/>
              </a:spcBef>
              <a:buNone/>
            </a:pPr>
            <a:r>
              <a:rPr lang="en"/>
              <a:t>Time to get home- 8:00-8:30                Time Of Year- Winter or Fall</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D2E9"/>
            </a:gs>
            <a:gs pos="100000">
              <a:srgbClr val="045962"/>
            </a:gs>
          </a:gsLst>
          <a:path path="circle">
            <a:fillToRect b="50%" l="50%" r="50%" t="50%"/>
          </a:path>
          <a:tileRect/>
        </a:gradFill>
      </p:bgPr>
    </p:bg>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u="sng"/>
              <a:t>Taylor’s Slide</a:t>
            </a:r>
          </a:p>
        </p:txBody>
      </p:sp>
      <p:sp>
        <p:nvSpPr>
          <p:cNvPr id="180" name="Shape 18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solidFill>
                <a:srgbClr val="000000"/>
              </a:solidFill>
            </a:endParaRPr>
          </a:p>
        </p:txBody>
      </p:sp>
      <p:pic>
        <p:nvPicPr>
          <p:cNvPr id="181" name="Shape 181"/>
          <p:cNvPicPr preferRelativeResize="0"/>
          <p:nvPr/>
        </p:nvPicPr>
        <p:blipFill>
          <a:blip r:embed="rId3">
            <a:alphaModFix/>
          </a:blip>
          <a:stretch>
            <a:fillRect/>
          </a:stretch>
        </p:blipFill>
        <p:spPr>
          <a:xfrm>
            <a:off x="311688" y="1152463"/>
            <a:ext cx="2181225" cy="2505075"/>
          </a:xfrm>
          <a:prstGeom prst="rect">
            <a:avLst/>
          </a:prstGeom>
          <a:noFill/>
          <a:ln>
            <a:noFill/>
          </a:ln>
        </p:spPr>
      </p:pic>
      <p:pic>
        <p:nvPicPr>
          <p:cNvPr id="182" name="Shape 182"/>
          <p:cNvPicPr preferRelativeResize="0"/>
          <p:nvPr/>
        </p:nvPicPr>
        <p:blipFill>
          <a:blip r:embed="rId4">
            <a:alphaModFix/>
          </a:blip>
          <a:stretch>
            <a:fillRect/>
          </a:stretch>
        </p:blipFill>
        <p:spPr>
          <a:xfrm>
            <a:off x="2492925" y="1152463"/>
            <a:ext cx="2381250" cy="1571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History Of </a:t>
            </a:r>
            <a:r>
              <a:rPr lang="en"/>
              <a:t>Tobacco- Taylor King</a:t>
            </a:r>
          </a:p>
        </p:txBody>
      </p:sp>
      <p:sp>
        <p:nvSpPr>
          <p:cNvPr id="188" name="Shape 188"/>
          <p:cNvSpPr txBox="1"/>
          <p:nvPr>
            <p:ph idx="1" type="body"/>
          </p:nvPr>
        </p:nvSpPr>
        <p:spPr>
          <a:xfrm>
            <a:off x="311700" y="1017725"/>
            <a:ext cx="8520600" cy="3551100"/>
          </a:xfrm>
          <a:prstGeom prst="rect">
            <a:avLst/>
          </a:prstGeom>
          <a:gradFill>
            <a:gsLst>
              <a:gs pos="0">
                <a:srgbClr val="BFBFBF"/>
              </a:gs>
              <a:gs pos="100000">
                <a:srgbClr val="737373"/>
              </a:gs>
            </a:gsLst>
            <a:lin ang="5400012" scaled="0"/>
          </a:gradFill>
        </p:spPr>
        <p:txBody>
          <a:bodyPr anchorCtr="0" anchor="t" bIns="91425" lIns="91425" rIns="91425" wrap="square" tIns="91425">
            <a:noAutofit/>
          </a:bodyPr>
          <a:lstStyle/>
          <a:p>
            <a:pPr lvl="0">
              <a:spcBef>
                <a:spcPts val="0"/>
              </a:spcBef>
              <a:buNone/>
            </a:pPr>
            <a:r>
              <a:t/>
            </a:r>
            <a:endParaRPr/>
          </a:p>
        </p:txBody>
      </p:sp>
      <p:sp>
        <p:nvSpPr>
          <p:cNvPr id="189" name="Shape 189"/>
          <p:cNvSpPr/>
          <p:nvPr/>
        </p:nvSpPr>
        <p:spPr>
          <a:xfrm>
            <a:off x="579900" y="2503375"/>
            <a:ext cx="7841400" cy="718500"/>
          </a:xfrm>
          <a:prstGeom prst="rightArrow">
            <a:avLst>
              <a:gd fmla="val 50000" name="adj1"/>
              <a:gd fmla="val 50000" name="adj2"/>
            </a:avLst>
          </a:prstGeom>
          <a:solidFill>
            <a:srgbClr val="EAD1D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b="1" lang="en" sz="2400"/>
              <a:t>History Timeline of </a:t>
            </a:r>
            <a:r>
              <a:rPr b="1" lang="en" sz="2400"/>
              <a:t>Tobacco</a:t>
            </a:r>
          </a:p>
        </p:txBody>
      </p:sp>
      <p:sp>
        <p:nvSpPr>
          <p:cNvPr id="190" name="Shape 190"/>
          <p:cNvSpPr txBox="1"/>
          <p:nvPr/>
        </p:nvSpPr>
        <p:spPr>
          <a:xfrm>
            <a:off x="607950" y="1656325"/>
            <a:ext cx="1400400" cy="8472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Used by Native Americans of north and south America since 3000 BC</a:t>
            </a:r>
          </a:p>
        </p:txBody>
      </p:sp>
      <p:sp>
        <p:nvSpPr>
          <p:cNvPr id="191" name="Shape 191"/>
          <p:cNvSpPr txBox="1"/>
          <p:nvPr/>
        </p:nvSpPr>
        <p:spPr>
          <a:xfrm>
            <a:off x="1027350" y="3142125"/>
            <a:ext cx="1489200" cy="11742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Christopher (1492) Columbus 2 crews noticed natives of cuba burning a weed to ward off disease and fatigue</a:t>
            </a:r>
          </a:p>
        </p:txBody>
      </p:sp>
      <p:sp>
        <p:nvSpPr>
          <p:cNvPr id="192" name="Shape 192"/>
          <p:cNvSpPr txBox="1"/>
          <p:nvPr/>
        </p:nvSpPr>
        <p:spPr>
          <a:xfrm>
            <a:off x="2516550" y="1059475"/>
            <a:ext cx="1559100" cy="14442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1604 King james </a:t>
            </a:r>
            <a:r>
              <a:rPr lang="en" sz="1100"/>
              <a:t>pronounced that smoking was “loathsome to the eyes, hateful to nose, harmful to the brain and dangerous to the lungs.</a:t>
            </a:r>
          </a:p>
        </p:txBody>
      </p:sp>
      <p:sp>
        <p:nvSpPr>
          <p:cNvPr id="193" name="Shape 193"/>
          <p:cNvSpPr txBox="1"/>
          <p:nvPr/>
        </p:nvSpPr>
        <p:spPr>
          <a:xfrm>
            <a:off x="3094650" y="3142125"/>
            <a:ext cx="1489200" cy="9888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1830 the </a:t>
            </a:r>
            <a:r>
              <a:rPr lang="en" sz="1100"/>
              <a:t>cigarette</a:t>
            </a:r>
            <a:r>
              <a:rPr lang="en" sz="1100"/>
              <a:t> is invented</a:t>
            </a:r>
          </a:p>
        </p:txBody>
      </p:sp>
      <p:sp>
        <p:nvSpPr>
          <p:cNvPr id="194" name="Shape 194"/>
          <p:cNvSpPr txBox="1"/>
          <p:nvPr/>
        </p:nvSpPr>
        <p:spPr>
          <a:xfrm>
            <a:off x="4583850" y="1584775"/>
            <a:ext cx="1489200" cy="9186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Act made to wear store were not able to sell tobacco to people under 16</a:t>
            </a:r>
          </a:p>
          <a:p>
            <a:pPr lvl="0">
              <a:spcBef>
                <a:spcPts val="0"/>
              </a:spcBef>
              <a:buNone/>
            </a:pPr>
            <a:r>
              <a:rPr lang="en" sz="1100"/>
              <a:t>1908</a:t>
            </a:r>
          </a:p>
        </p:txBody>
      </p:sp>
      <p:sp>
        <p:nvSpPr>
          <p:cNvPr id="195" name="Shape 195"/>
          <p:cNvSpPr txBox="1"/>
          <p:nvPr/>
        </p:nvSpPr>
        <p:spPr>
          <a:xfrm>
            <a:off x="6502650" y="1140175"/>
            <a:ext cx="1776600" cy="13635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Scientists come the conclusion that tobacco is harmful companies start putting </a:t>
            </a:r>
            <a:r>
              <a:rPr lang="en" sz="1100"/>
              <a:t>warnings</a:t>
            </a:r>
            <a:r>
              <a:rPr lang="en" sz="1100"/>
              <a:t> on </a:t>
            </a:r>
            <a:r>
              <a:rPr lang="en" sz="1100"/>
              <a:t>packaging </a:t>
            </a:r>
            <a:r>
              <a:rPr lang="en" sz="1100"/>
              <a:t> 1950</a:t>
            </a:r>
          </a:p>
        </p:txBody>
      </p:sp>
      <p:sp>
        <p:nvSpPr>
          <p:cNvPr id="196" name="Shape 196"/>
          <p:cNvSpPr txBox="1"/>
          <p:nvPr/>
        </p:nvSpPr>
        <p:spPr>
          <a:xfrm>
            <a:off x="5284350" y="3177225"/>
            <a:ext cx="1218300" cy="9186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1999 stoped ALL </a:t>
            </a:r>
            <a:r>
              <a:rPr lang="en" sz="1100"/>
              <a:t>advertisements</a:t>
            </a:r>
          </a:p>
        </p:txBody>
      </p:sp>
      <p:sp>
        <p:nvSpPr>
          <p:cNvPr id="197" name="Shape 197"/>
          <p:cNvSpPr txBox="1"/>
          <p:nvPr/>
        </p:nvSpPr>
        <p:spPr>
          <a:xfrm>
            <a:off x="6956250" y="3177225"/>
            <a:ext cx="1716000" cy="2161500"/>
          </a:xfrm>
          <a:prstGeom prst="rect">
            <a:avLst/>
          </a:prstGeom>
          <a:solidFill>
            <a:srgbClr val="E6B8AF"/>
          </a:solidFill>
          <a:ln>
            <a:noFill/>
          </a:ln>
        </p:spPr>
        <p:txBody>
          <a:bodyPr anchorCtr="0" anchor="t" bIns="91425" lIns="91425" rIns="91425" wrap="square" tIns="91425">
            <a:noAutofit/>
          </a:bodyPr>
          <a:lstStyle/>
          <a:p>
            <a:pPr lvl="0">
              <a:spcBef>
                <a:spcPts val="0"/>
              </a:spcBef>
              <a:buNone/>
            </a:pPr>
            <a:r>
              <a:rPr lang="en" sz="1100"/>
              <a:t>Today the age to buy cigarettes is 18 or older  and tobacco is the leading cause of preventable illnesses and death in the U.S. It causes many different cancers as well as chronic lung disease such as emphysema, bronchitis, heart disease, ect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01" name="Shape 201"/>
        <p:cNvGrpSpPr/>
        <p:nvPr/>
      </p:nvGrpSpPr>
      <p:grpSpPr>
        <a:xfrm>
          <a:off x="0" y="0"/>
          <a:ext cx="0" cy="0"/>
          <a:chOff x="0" y="0"/>
          <a:chExt cx="0" cy="0"/>
        </a:xfrm>
      </p:grpSpPr>
      <p:sp>
        <p:nvSpPr>
          <p:cNvPr id="202" name="Shape 202"/>
          <p:cNvSpPr txBox="1"/>
          <p:nvPr>
            <p:ph type="title"/>
          </p:nvPr>
        </p:nvSpPr>
        <p:spPr>
          <a:xfrm>
            <a:off x="199200" y="107375"/>
            <a:ext cx="2598300" cy="572700"/>
          </a:xfrm>
          <a:prstGeom prst="rect">
            <a:avLst/>
          </a:prstGeom>
          <a:ln cap="flat" cmpd="sng" w="9525">
            <a:solidFill>
              <a:srgbClr val="000000"/>
            </a:solidFill>
            <a:prstDash val="dot"/>
            <a:round/>
            <a:headEnd len="med" w="med" type="none"/>
            <a:tailEnd len="med" w="med" type="none"/>
          </a:ln>
        </p:spPr>
        <p:txBody>
          <a:bodyPr anchorCtr="0" anchor="t" bIns="91425" lIns="91425" rIns="91425" wrap="square" tIns="91425">
            <a:noAutofit/>
          </a:bodyPr>
          <a:lstStyle/>
          <a:p>
            <a:pPr lvl="0">
              <a:spcBef>
                <a:spcPts val="0"/>
              </a:spcBef>
              <a:buNone/>
            </a:pPr>
            <a:r>
              <a:rPr lang="en" u="sng"/>
              <a:t>Kadee's</a:t>
            </a:r>
            <a:r>
              <a:rPr lang="en"/>
              <a:t> </a:t>
            </a:r>
            <a:r>
              <a:rPr lang="en" u="sng"/>
              <a:t>slide</a:t>
            </a:r>
            <a:r>
              <a:rPr lang="en"/>
              <a:t>  </a:t>
            </a:r>
          </a:p>
        </p:txBody>
      </p:sp>
      <p:sp>
        <p:nvSpPr>
          <p:cNvPr id="203" name="Shape 203"/>
          <p:cNvSpPr txBox="1"/>
          <p:nvPr>
            <p:ph idx="1" type="body"/>
          </p:nvPr>
        </p:nvSpPr>
        <p:spPr>
          <a:xfrm>
            <a:off x="199150" y="680075"/>
            <a:ext cx="4019400" cy="1158600"/>
          </a:xfrm>
          <a:prstGeom prst="rect">
            <a:avLst/>
          </a:prstGeom>
          <a:gradFill>
            <a:gsLst>
              <a:gs pos="0">
                <a:srgbClr val="FDECDB"/>
              </a:gs>
              <a:gs pos="100000">
                <a:srgbClr val="F0A963"/>
              </a:gs>
            </a:gsLst>
            <a:path path="circle">
              <a:fillToRect b="50%" l="50%" r="50%" t="50%"/>
            </a:path>
            <a:tileRect/>
          </a:gradFill>
          <a:ln cap="flat" cmpd="sng" w="9525">
            <a:solidFill>
              <a:srgbClr val="000000"/>
            </a:solidFill>
            <a:prstDash val="dot"/>
            <a:round/>
            <a:headEnd len="med" w="med" type="none"/>
            <a:tailEnd len="med" w="med" type="none"/>
          </a:ln>
        </p:spPr>
        <p:txBody>
          <a:bodyPr anchorCtr="0" anchor="t" bIns="91425" lIns="91425" rIns="91425" wrap="square" tIns="91425">
            <a:noAutofit/>
          </a:bodyPr>
          <a:lstStyle/>
          <a:p>
            <a:pPr lvl="0" rtl="0">
              <a:spcBef>
                <a:spcPts val="0"/>
              </a:spcBef>
              <a:buNone/>
            </a:pPr>
            <a:r>
              <a:rPr lang="en" sz="1400">
                <a:solidFill>
                  <a:srgbClr val="000000"/>
                </a:solidFill>
              </a:rPr>
              <a:t>My first date would ideally be in October, at an Asian restaurant, because it is not too hot for some onion soup and not cold enough to have sushi.</a:t>
            </a:r>
          </a:p>
          <a:p>
            <a:pPr lvl="0" rtl="0">
              <a:spcBef>
                <a:spcPts val="0"/>
              </a:spcBef>
              <a:buNone/>
            </a:pPr>
            <a:r>
              <a:rPr lang="en" sz="1300">
                <a:solidFill>
                  <a:srgbClr val="545454"/>
                </a:solidFill>
              </a:rPr>
              <a:t> </a:t>
            </a:r>
          </a:p>
          <a:p>
            <a:pPr lvl="0" rtl="0">
              <a:spcBef>
                <a:spcPts val="0"/>
              </a:spcBef>
              <a:buNone/>
            </a:pPr>
            <a:r>
              <a:rPr lang="en" sz="1300">
                <a:solidFill>
                  <a:srgbClr val="545454"/>
                </a:solidFill>
              </a:rPr>
              <a:t> </a:t>
            </a:r>
          </a:p>
          <a:p>
            <a:pPr lvl="0" rtl="0">
              <a:spcBef>
                <a:spcPts val="0"/>
              </a:spcBef>
              <a:buNone/>
            </a:pPr>
            <a:r>
              <a:t/>
            </a:r>
            <a:endParaRPr sz="1400" u="sng">
              <a:solidFill>
                <a:srgbClr val="545454"/>
              </a:solidFill>
            </a:endParaRPr>
          </a:p>
        </p:txBody>
      </p:sp>
      <p:pic>
        <p:nvPicPr>
          <p:cNvPr descr="Image result for sumo longview out side" id="204" name="Shape 204"/>
          <p:cNvPicPr preferRelativeResize="0"/>
          <p:nvPr/>
        </p:nvPicPr>
        <p:blipFill>
          <a:blip r:embed="rId3">
            <a:alphaModFix/>
          </a:blip>
          <a:stretch>
            <a:fillRect/>
          </a:stretch>
        </p:blipFill>
        <p:spPr>
          <a:xfrm rot="738479">
            <a:off x="4331402" y="310830"/>
            <a:ext cx="2139571" cy="2139590"/>
          </a:xfrm>
          <a:prstGeom prst="rect">
            <a:avLst/>
          </a:prstGeom>
          <a:noFill/>
          <a:ln>
            <a:noFill/>
          </a:ln>
        </p:spPr>
      </p:pic>
      <p:sp>
        <p:nvSpPr>
          <p:cNvPr id="205" name="Shape 205"/>
          <p:cNvSpPr txBox="1"/>
          <p:nvPr/>
        </p:nvSpPr>
        <p:spPr>
          <a:xfrm>
            <a:off x="346550" y="2061275"/>
            <a:ext cx="1616100" cy="2191200"/>
          </a:xfrm>
          <a:prstGeom prst="rect">
            <a:avLst/>
          </a:prstGeom>
          <a:gradFill>
            <a:gsLst>
              <a:gs pos="0">
                <a:srgbClr val="FFF6DB"/>
              </a:gs>
              <a:gs pos="100000">
                <a:srgbClr val="FAD25C"/>
              </a:gs>
            </a:gsLst>
            <a:path path="circle">
              <a:fillToRect b="50%" l="50%" r="50%" t="50%"/>
            </a:path>
            <a:tileRect/>
          </a:gradFill>
          <a:ln cap="flat" cmpd="sng" w="9525">
            <a:solidFill>
              <a:srgbClr val="000000"/>
            </a:solidFill>
            <a:prstDash val="dot"/>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None/>
            </a:pPr>
            <a:r>
              <a:rPr lang="en"/>
              <a:t>I would dress nice, of course. I’d wear dark ripped jeans, an olive shirt, tan ankle boots, and gold or olive accessories.</a:t>
            </a:r>
          </a:p>
          <a:p>
            <a:pPr lvl="0">
              <a:spcBef>
                <a:spcPts val="0"/>
              </a:spcBef>
              <a:buNone/>
            </a:pPr>
            <a:r>
              <a:t/>
            </a:r>
            <a:endParaRPr/>
          </a:p>
        </p:txBody>
      </p:sp>
      <p:sp>
        <p:nvSpPr>
          <p:cNvPr id="206" name="Shape 206"/>
          <p:cNvSpPr txBox="1"/>
          <p:nvPr/>
        </p:nvSpPr>
        <p:spPr>
          <a:xfrm rot="-589231">
            <a:off x="6781661" y="671070"/>
            <a:ext cx="1885529" cy="1419104"/>
          </a:xfrm>
          <a:prstGeom prst="rect">
            <a:avLst/>
          </a:prstGeom>
          <a:gradFill>
            <a:gsLst>
              <a:gs pos="0">
                <a:srgbClr val="DBD4EB"/>
              </a:gs>
              <a:gs pos="100000">
                <a:srgbClr val="9180BB"/>
              </a:gs>
            </a:gsLst>
            <a:path path="circle">
              <a:fillToRect b="50%" l="50%" r="50%" t="50%"/>
            </a:path>
            <a:tileRect/>
          </a:gradFill>
          <a:ln>
            <a:noFill/>
          </a:ln>
        </p:spPr>
        <p:txBody>
          <a:bodyPr anchorCtr="0" anchor="t" bIns="91425" lIns="91425" rIns="91425" wrap="square" tIns="91425">
            <a:noAutofit/>
          </a:bodyPr>
          <a:lstStyle/>
          <a:p>
            <a:pPr lvl="0">
              <a:spcBef>
                <a:spcPts val="0"/>
              </a:spcBef>
              <a:buNone/>
            </a:pPr>
            <a:r>
              <a:rPr lang="en"/>
              <a:t>He would pick me up in his truck around 5:00 and take me home around 8:00, after we get done eating.</a:t>
            </a:r>
          </a:p>
        </p:txBody>
      </p:sp>
      <p:pic>
        <p:nvPicPr>
          <p:cNvPr descr="Image result for lifted ford f250 king ranch white" id="207" name="Shape 207"/>
          <p:cNvPicPr preferRelativeResize="0"/>
          <p:nvPr/>
        </p:nvPicPr>
        <p:blipFill>
          <a:blip r:embed="rId4">
            <a:alphaModFix/>
          </a:blip>
          <a:stretch>
            <a:fillRect/>
          </a:stretch>
        </p:blipFill>
        <p:spPr>
          <a:xfrm>
            <a:off x="6215075" y="2374675"/>
            <a:ext cx="2803225" cy="2093200"/>
          </a:xfrm>
          <a:prstGeom prst="rect">
            <a:avLst/>
          </a:prstGeom>
          <a:noFill/>
          <a:ln>
            <a:noFill/>
          </a:ln>
        </p:spPr>
      </p:pic>
      <p:pic>
        <p:nvPicPr>
          <p:cNvPr descr="Image result for sumo longview out side" id="208" name="Shape 208"/>
          <p:cNvPicPr preferRelativeResize="0"/>
          <p:nvPr/>
        </p:nvPicPr>
        <p:blipFill>
          <a:blip r:embed="rId5">
            <a:alphaModFix/>
          </a:blip>
          <a:stretch>
            <a:fillRect/>
          </a:stretch>
        </p:blipFill>
        <p:spPr>
          <a:xfrm rot="-747684">
            <a:off x="3839461" y="1940941"/>
            <a:ext cx="1465079" cy="2860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311700" y="64925"/>
            <a:ext cx="8520600" cy="572700"/>
          </a:xfrm>
          <a:prstGeom prst="rect">
            <a:avLst/>
          </a:prstGeom>
          <a:solidFill>
            <a:srgbClr val="FFFFFF"/>
          </a:solidFill>
        </p:spPr>
        <p:txBody>
          <a:bodyPr anchorCtr="0" anchor="t" bIns="91425" lIns="91425" rIns="91425" wrap="square" tIns="91425">
            <a:noAutofit/>
          </a:bodyPr>
          <a:lstStyle/>
          <a:p>
            <a:pPr lvl="0">
              <a:spcBef>
                <a:spcPts val="0"/>
              </a:spcBef>
              <a:buNone/>
            </a:pPr>
            <a:r>
              <a:rPr b="1" lang="en">
                <a:solidFill>
                  <a:srgbClr val="FFFFFF"/>
                </a:solidFill>
                <a:latin typeface="Poller One"/>
                <a:ea typeface="Poller One"/>
                <a:cs typeface="Poller One"/>
                <a:sym typeface="Poller One"/>
              </a:rPr>
              <a:t>                        </a:t>
            </a:r>
            <a:r>
              <a:rPr lang="en" sz="3600">
                <a:solidFill>
                  <a:srgbClr val="000000"/>
                </a:solidFill>
                <a:latin typeface="Poller One"/>
                <a:ea typeface="Poller One"/>
                <a:cs typeface="Poller One"/>
                <a:sym typeface="Poller One"/>
              </a:rPr>
              <a:t>Adrian Turner</a:t>
            </a:r>
          </a:p>
        </p:txBody>
      </p:sp>
      <p:sp>
        <p:nvSpPr>
          <p:cNvPr id="61" name="Shape 61"/>
          <p:cNvSpPr txBox="1"/>
          <p:nvPr>
            <p:ph idx="1" type="body"/>
          </p:nvPr>
        </p:nvSpPr>
        <p:spPr>
          <a:xfrm>
            <a:off x="382975" y="689200"/>
            <a:ext cx="8520600" cy="4109700"/>
          </a:xfrm>
          <a:prstGeom prst="rect">
            <a:avLst/>
          </a:prstGeom>
          <a:solidFill>
            <a:srgbClr val="F3F3F3"/>
          </a:solidFill>
        </p:spPr>
        <p:txBody>
          <a:bodyPr anchorCtr="0" anchor="t" bIns="91425" lIns="91425" rIns="91425" wrap="square" tIns="91425">
            <a:noAutofit/>
          </a:bodyPr>
          <a:lstStyle/>
          <a:p>
            <a:pPr lvl="0" rtl="0">
              <a:lnSpc>
                <a:spcPct val="150000"/>
              </a:lnSpc>
              <a:spcBef>
                <a:spcPts val="0"/>
              </a:spcBef>
              <a:spcAft>
                <a:spcPts val="1800"/>
              </a:spcAft>
              <a:buClr>
                <a:schemeClr val="dk1"/>
              </a:buClr>
              <a:buSzPts val="1100"/>
              <a:buFont typeface="Arial"/>
              <a:buNone/>
            </a:pPr>
            <a:r>
              <a:t/>
            </a:r>
            <a:endParaRPr b="1" sz="1400">
              <a:solidFill>
                <a:srgbClr val="FFFFFF"/>
              </a:solidFill>
              <a:highlight>
                <a:srgbClr val="1155CC"/>
              </a:highlight>
              <a:latin typeface="Poller One"/>
              <a:ea typeface="Poller One"/>
              <a:cs typeface="Poller One"/>
              <a:sym typeface="Poller One"/>
            </a:endParaRP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12" name="Shape 212"/>
        <p:cNvGrpSpPr/>
        <p:nvPr/>
      </p:nvGrpSpPr>
      <p:grpSpPr>
        <a:xfrm>
          <a:off x="0" y="0"/>
          <a:ext cx="0" cy="0"/>
          <a:chOff x="0" y="0"/>
          <a:chExt cx="0" cy="0"/>
        </a:xfrm>
      </p:grpSpPr>
      <p:sp>
        <p:nvSpPr>
          <p:cNvPr id="213" name="Shape 213"/>
          <p:cNvSpPr txBox="1"/>
          <p:nvPr>
            <p:ph type="title"/>
          </p:nvPr>
        </p:nvSpPr>
        <p:spPr>
          <a:xfrm>
            <a:off x="311700" y="151750"/>
            <a:ext cx="4290300" cy="572700"/>
          </a:xfrm>
          <a:prstGeom prst="rect">
            <a:avLst/>
          </a:prstGeom>
          <a:noFill/>
          <a:ln cap="flat" cmpd="sng" w="38100">
            <a:solidFill>
              <a:srgbClr val="000000"/>
            </a:solidFill>
            <a:prstDash val="dot"/>
            <a:round/>
            <a:headEnd len="med" w="med" type="none"/>
            <a:tailEnd len="med" w="med" type="none"/>
          </a:ln>
        </p:spPr>
        <p:txBody>
          <a:bodyPr anchorCtr="0" anchor="t" bIns="91425" lIns="91425" rIns="91425" wrap="square" tIns="91425">
            <a:noAutofit/>
          </a:bodyPr>
          <a:lstStyle/>
          <a:p>
            <a:pPr lvl="0">
              <a:spcBef>
                <a:spcPts val="0"/>
              </a:spcBef>
              <a:buNone/>
            </a:pPr>
            <a:r>
              <a:rPr lang="en"/>
              <a:t>Kadee's</a:t>
            </a:r>
            <a:r>
              <a:rPr lang="en"/>
              <a:t> slide  </a:t>
            </a:r>
          </a:p>
        </p:txBody>
      </p:sp>
      <p:sp>
        <p:nvSpPr>
          <p:cNvPr id="214" name="Shape 214"/>
          <p:cNvSpPr txBox="1"/>
          <p:nvPr/>
        </p:nvSpPr>
        <p:spPr>
          <a:xfrm>
            <a:off x="327100" y="834700"/>
            <a:ext cx="2334900" cy="3045600"/>
          </a:xfrm>
          <a:prstGeom prst="rect">
            <a:avLst/>
          </a:prstGeom>
          <a:gradFill>
            <a:gsLst>
              <a:gs pos="0">
                <a:srgbClr val="FFF6DB"/>
              </a:gs>
              <a:gs pos="100000">
                <a:srgbClr val="FAD25C"/>
              </a:gs>
            </a:gsLst>
            <a:path path="circle">
              <a:fillToRect b="50%" l="50%" r="50%" t="50%"/>
            </a:path>
            <a:tileRect/>
          </a:gradFill>
          <a:ln cap="flat" cmpd="sng" w="9525">
            <a:solidFill>
              <a:srgbClr val="000000"/>
            </a:solidFill>
            <a:prstDash val="dot"/>
            <a:round/>
            <a:headEnd len="med" w="med" type="none"/>
            <a:tailEnd len="med" w="med" type="none"/>
          </a:ln>
        </p:spPr>
        <p:txBody>
          <a:bodyPr anchorCtr="0" anchor="t" bIns="91425" lIns="91425" rIns="91425" wrap="square" tIns="91425">
            <a:noAutofit/>
          </a:bodyPr>
          <a:lstStyle/>
          <a:p>
            <a:pPr lvl="0">
              <a:spcBef>
                <a:spcPts val="0"/>
              </a:spcBef>
              <a:buNone/>
            </a:pPr>
            <a:r>
              <a:rPr lang="en" sz="1800" u="sng"/>
              <a:t>Activities</a:t>
            </a:r>
          </a:p>
          <a:p>
            <a:pPr indent="-311150" lvl="0" marL="457200" rtl="0">
              <a:spcBef>
                <a:spcPts val="0"/>
              </a:spcBef>
              <a:spcAft>
                <a:spcPts val="0"/>
              </a:spcAft>
              <a:buSzPts val="1300"/>
              <a:buChar char="➢"/>
            </a:pPr>
            <a:r>
              <a:rPr lang="en" sz="1300"/>
              <a:t>Listen to music</a:t>
            </a:r>
          </a:p>
          <a:p>
            <a:pPr indent="-311150" lvl="0" marL="457200" rtl="0">
              <a:spcBef>
                <a:spcPts val="0"/>
              </a:spcBef>
              <a:spcAft>
                <a:spcPts val="0"/>
              </a:spcAft>
              <a:buSzPts val="1300"/>
              <a:buChar char="➢"/>
            </a:pPr>
            <a:r>
              <a:rPr lang="en" sz="1300"/>
              <a:t>Talk (school,family,baseball,twirling,etc)</a:t>
            </a:r>
          </a:p>
          <a:p>
            <a:pPr indent="-311150" lvl="0" marL="457200">
              <a:spcBef>
                <a:spcPts val="0"/>
              </a:spcBef>
              <a:buSzPts val="1300"/>
              <a:buChar char="➢"/>
            </a:pPr>
            <a:r>
              <a:t/>
            </a:r>
            <a:endParaRPr sz="1300"/>
          </a:p>
        </p:txBody>
      </p:sp>
      <p:sp>
        <p:nvSpPr>
          <p:cNvPr id="215" name="Shape 215"/>
          <p:cNvSpPr txBox="1"/>
          <p:nvPr/>
        </p:nvSpPr>
        <p:spPr>
          <a:xfrm>
            <a:off x="4963025" y="620375"/>
            <a:ext cx="879900" cy="891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16" name="Shape 216"/>
          <p:cNvSpPr txBox="1"/>
          <p:nvPr/>
        </p:nvSpPr>
        <p:spPr>
          <a:xfrm>
            <a:off x="5854125" y="902375"/>
            <a:ext cx="2165700" cy="28536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217" name="Shape 217"/>
          <p:cNvSpPr txBox="1"/>
          <p:nvPr/>
        </p:nvSpPr>
        <p:spPr>
          <a:xfrm>
            <a:off x="2752225" y="1010750"/>
            <a:ext cx="3011700" cy="2820000"/>
          </a:xfrm>
          <a:prstGeom prst="rect">
            <a:avLst/>
          </a:prstGeom>
          <a:noFill/>
          <a:ln cap="flat" cmpd="sng" w="9525">
            <a:solidFill>
              <a:srgbClr val="000000"/>
            </a:solidFill>
            <a:prstDash val="dot"/>
            <a:round/>
            <a:headEnd len="med" w="med" type="none"/>
            <a:tailEnd len="med" w="med" type="none"/>
          </a:ln>
        </p:spPr>
        <p:txBody>
          <a:bodyPr anchorCtr="0" anchor="t" bIns="91425" lIns="91425" rIns="91425" wrap="square" tIns="91425">
            <a:noAutofit/>
          </a:bodyPr>
          <a:lstStyle/>
          <a:p>
            <a:pPr lvl="0">
              <a:spcBef>
                <a:spcPts val="0"/>
              </a:spcBef>
              <a:buNone/>
            </a:pPr>
            <a:r>
              <a:rPr lang="en"/>
              <a:t>Cost </a:t>
            </a:r>
          </a:p>
          <a:p>
            <a:pPr indent="-317500" lvl="0" marL="457200" rtl="0">
              <a:spcBef>
                <a:spcPts val="0"/>
              </a:spcBef>
              <a:spcAft>
                <a:spcPts val="0"/>
              </a:spcAft>
              <a:buSzPts val="1400"/>
              <a:buChar char="➢"/>
            </a:pPr>
            <a:r>
              <a:rPr lang="en"/>
              <a:t>Meal</a:t>
            </a:r>
          </a:p>
          <a:p>
            <a:pPr indent="-311150" lvl="1" marL="914400" rtl="0">
              <a:spcBef>
                <a:spcPts val="0"/>
              </a:spcBef>
              <a:spcAft>
                <a:spcPts val="0"/>
              </a:spcAft>
              <a:buSzPts val="1300"/>
              <a:buChar char="○"/>
            </a:pPr>
            <a:r>
              <a:rPr lang="en" sz="1300"/>
              <a:t>2 </a:t>
            </a:r>
            <a:r>
              <a:rPr lang="en" sz="1300"/>
              <a:t>Sushi roll(s)- $20.00</a:t>
            </a:r>
          </a:p>
          <a:p>
            <a:pPr indent="-311150" lvl="1" marL="914400" rtl="0">
              <a:spcBef>
                <a:spcPts val="0"/>
              </a:spcBef>
              <a:spcAft>
                <a:spcPts val="0"/>
              </a:spcAft>
              <a:buSzPts val="1300"/>
              <a:buChar char="○"/>
            </a:pPr>
            <a:r>
              <a:rPr lang="en" sz="1300"/>
              <a:t>Chicken Rice bowl- $9.00</a:t>
            </a:r>
          </a:p>
          <a:p>
            <a:pPr indent="-311150" lvl="1" marL="914400" rtl="0">
              <a:spcBef>
                <a:spcPts val="0"/>
              </a:spcBef>
              <a:spcAft>
                <a:spcPts val="0"/>
              </a:spcAft>
              <a:buSzPts val="1300"/>
              <a:buChar char="○"/>
            </a:pPr>
            <a:r>
              <a:rPr lang="en" sz="1300"/>
              <a:t>Steak box- $12.00</a:t>
            </a:r>
          </a:p>
          <a:p>
            <a:pPr indent="-317500" lvl="1" marL="914400" rtl="0">
              <a:spcBef>
                <a:spcPts val="0"/>
              </a:spcBef>
              <a:spcAft>
                <a:spcPts val="0"/>
              </a:spcAft>
              <a:buSzPts val="1400"/>
              <a:buChar char="○"/>
            </a:pPr>
            <a:r>
              <a:rPr lang="en"/>
              <a:t>Drinks (2)- $4.00</a:t>
            </a:r>
          </a:p>
          <a:p>
            <a:pPr indent="-317500" lvl="1" marL="914400" rtl="0">
              <a:spcBef>
                <a:spcPts val="0"/>
              </a:spcBef>
              <a:buSzPts val="1400"/>
              <a:buChar char="○"/>
            </a:pPr>
            <a:r>
              <a:rPr lang="en"/>
              <a:t>Tip- Depends on waiter/waitress</a:t>
            </a:r>
          </a:p>
          <a:p>
            <a:pPr indent="0" lvl="0" marL="457200" rtl="0">
              <a:spcBef>
                <a:spcPts val="0"/>
              </a:spcBef>
              <a:buNone/>
            </a:pPr>
            <a:r>
              <a:rPr lang="en"/>
              <a:t>Total </a:t>
            </a:r>
          </a:p>
          <a:p>
            <a:pPr indent="-317500" lvl="0" marL="457200" rtl="0">
              <a:spcBef>
                <a:spcPts val="0"/>
              </a:spcBef>
              <a:spcAft>
                <a:spcPts val="0"/>
              </a:spcAft>
              <a:buSzPts val="1400"/>
              <a:buChar char="➢"/>
            </a:pPr>
            <a:r>
              <a:rPr lang="en"/>
              <a:t>$45 plus the tip </a:t>
            </a:r>
          </a:p>
          <a:p>
            <a:pPr indent="-317500" lvl="0" marL="457200" rtl="0">
              <a:spcBef>
                <a:spcPts val="0"/>
              </a:spcBef>
              <a:buSzPts val="1400"/>
              <a:buChar char="➢"/>
            </a:pPr>
            <a:r>
              <a:rPr lang="en"/>
              <a:t>$50 to $55 (tip)</a:t>
            </a:r>
          </a:p>
          <a:p>
            <a:pPr lvl="0" rtl="0">
              <a:spcBef>
                <a:spcPts val="0"/>
              </a:spcBef>
              <a:buNone/>
            </a:pPr>
            <a:r>
              <a:t/>
            </a:r>
            <a:endParaRPr/>
          </a:p>
        </p:txBody>
      </p:sp>
      <p:sp>
        <p:nvSpPr>
          <p:cNvPr id="218" name="Shape 218"/>
          <p:cNvSpPr txBox="1"/>
          <p:nvPr/>
        </p:nvSpPr>
        <p:spPr>
          <a:xfrm>
            <a:off x="2752225" y="4117050"/>
            <a:ext cx="4917900" cy="891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descr="Image result for sushi roll cooked" id="219" name="Shape 219"/>
          <p:cNvPicPr preferRelativeResize="0"/>
          <p:nvPr/>
        </p:nvPicPr>
        <p:blipFill>
          <a:blip r:embed="rId3">
            <a:alphaModFix/>
          </a:blip>
          <a:stretch>
            <a:fillRect/>
          </a:stretch>
        </p:blipFill>
        <p:spPr>
          <a:xfrm rot="498342">
            <a:off x="5879700" y="413600"/>
            <a:ext cx="2114550" cy="1819275"/>
          </a:xfrm>
          <a:prstGeom prst="rect">
            <a:avLst/>
          </a:prstGeom>
          <a:noFill/>
          <a:ln>
            <a:noFill/>
          </a:ln>
        </p:spPr>
      </p:pic>
      <p:pic>
        <p:nvPicPr>
          <p:cNvPr descr="Image result for sumo restaurant longview tx" id="220" name="Shape 220"/>
          <p:cNvPicPr preferRelativeResize="0"/>
          <p:nvPr/>
        </p:nvPicPr>
        <p:blipFill>
          <a:blip r:embed="rId4">
            <a:alphaModFix/>
          </a:blip>
          <a:stretch>
            <a:fillRect/>
          </a:stretch>
        </p:blipFill>
        <p:spPr>
          <a:xfrm rot="885183">
            <a:off x="6928032" y="2506134"/>
            <a:ext cx="1951263" cy="19512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p:nvPr/>
        </p:nvSpPr>
        <p:spPr>
          <a:xfrm>
            <a:off x="33600" y="2162850"/>
            <a:ext cx="9076800" cy="817800"/>
          </a:xfrm>
          <a:prstGeom prst="rightArrow">
            <a:avLst>
              <a:gd fmla="val 50000" name="adj1"/>
              <a:gd fmla="val 50000" name="adj2"/>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                                                                       Timeline of Tobacco                                                   Kadee Y.</a:t>
            </a:r>
          </a:p>
        </p:txBody>
      </p:sp>
      <p:sp>
        <p:nvSpPr>
          <p:cNvPr id="226" name="Shape 226"/>
          <p:cNvSpPr txBox="1"/>
          <p:nvPr/>
        </p:nvSpPr>
        <p:spPr>
          <a:xfrm>
            <a:off x="212600" y="172000"/>
            <a:ext cx="1242900" cy="1953600"/>
          </a:xfrm>
          <a:prstGeom prst="rect">
            <a:avLst/>
          </a:prstGeom>
          <a:solidFill>
            <a:srgbClr val="DD7E6B"/>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sz="1200" u="sng"/>
              <a:t>Back in the day smoke</a:t>
            </a:r>
          </a:p>
          <a:p>
            <a:pPr lvl="0">
              <a:spcBef>
                <a:spcPts val="0"/>
              </a:spcBef>
              <a:buNone/>
            </a:pPr>
            <a:r>
              <a:rPr lang="en" sz="1000"/>
              <a:t>Mayan civilisation smoked and chewed tobacco. Smoking a pipe was apart of religious ritual.</a:t>
            </a:r>
          </a:p>
          <a:p>
            <a:pPr lvl="0">
              <a:spcBef>
                <a:spcPts val="0"/>
              </a:spcBef>
              <a:buNone/>
            </a:pPr>
            <a:r>
              <a:t/>
            </a:r>
            <a:endParaRPr sz="1000"/>
          </a:p>
          <a:p>
            <a:pPr lvl="0">
              <a:spcBef>
                <a:spcPts val="0"/>
              </a:spcBef>
              <a:buNone/>
            </a:pPr>
            <a:r>
              <a:t/>
            </a:r>
            <a:endParaRPr sz="1000"/>
          </a:p>
          <a:p>
            <a:pPr lvl="0">
              <a:spcBef>
                <a:spcPts val="0"/>
              </a:spcBef>
              <a:buClr>
                <a:schemeClr val="dk1"/>
              </a:buClr>
              <a:buSzPts val="1100"/>
              <a:buFont typeface="Arial"/>
              <a:buNone/>
            </a:pPr>
            <a:r>
              <a:rPr lang="en">
                <a:solidFill>
                  <a:schemeClr val="dk1"/>
                </a:solidFill>
              </a:rPr>
              <a:t>5000 BC</a:t>
            </a:r>
          </a:p>
        </p:txBody>
      </p:sp>
      <p:sp>
        <p:nvSpPr>
          <p:cNvPr id="227" name="Shape 227"/>
          <p:cNvSpPr txBox="1"/>
          <p:nvPr/>
        </p:nvSpPr>
        <p:spPr>
          <a:xfrm>
            <a:off x="970075" y="2834000"/>
            <a:ext cx="1369800" cy="2151300"/>
          </a:xfrm>
          <a:prstGeom prst="rect">
            <a:avLst/>
          </a:prstGeom>
          <a:solidFill>
            <a:srgbClr val="EA9999"/>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a:t>1492</a:t>
            </a:r>
          </a:p>
          <a:p>
            <a:pPr lvl="0">
              <a:spcBef>
                <a:spcPts val="0"/>
              </a:spcBef>
              <a:buNone/>
            </a:pPr>
            <a:r>
              <a:rPr lang="en"/>
              <a:t> </a:t>
            </a:r>
          </a:p>
          <a:p>
            <a:pPr lvl="0">
              <a:spcBef>
                <a:spcPts val="0"/>
              </a:spcBef>
              <a:buNone/>
            </a:pPr>
            <a:r>
              <a:rPr lang="en" sz="1200" u="sng"/>
              <a:t>Europe </a:t>
            </a:r>
            <a:r>
              <a:rPr lang="en" sz="1300" u="sng"/>
              <a:t> </a:t>
            </a:r>
          </a:p>
          <a:p>
            <a:pPr lvl="0">
              <a:spcBef>
                <a:spcPts val="0"/>
              </a:spcBef>
              <a:buNone/>
            </a:pPr>
            <a:r>
              <a:rPr lang="en" sz="1100"/>
              <a:t>Christopher arrives and finds out about tobacco leaves. Other explorers (after) embraced the habit of smoking. </a:t>
            </a:r>
          </a:p>
          <a:p>
            <a:pPr lvl="0">
              <a:spcBef>
                <a:spcPts val="0"/>
              </a:spcBef>
              <a:buNone/>
            </a:pPr>
            <a:r>
              <a:t/>
            </a:r>
            <a:endParaRPr/>
          </a:p>
        </p:txBody>
      </p:sp>
      <p:sp>
        <p:nvSpPr>
          <p:cNvPr id="228" name="Shape 228"/>
          <p:cNvSpPr txBox="1"/>
          <p:nvPr/>
        </p:nvSpPr>
        <p:spPr>
          <a:xfrm>
            <a:off x="1860050" y="172000"/>
            <a:ext cx="1369800" cy="1953600"/>
          </a:xfrm>
          <a:prstGeom prst="rect">
            <a:avLst/>
          </a:prstGeom>
          <a:solidFill>
            <a:srgbClr val="F9CB9C"/>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sz="1200" u="sng"/>
              <a:t>UK gets smoked</a:t>
            </a:r>
          </a:p>
          <a:p>
            <a:pPr lvl="0">
              <a:spcBef>
                <a:spcPts val="0"/>
              </a:spcBef>
              <a:buNone/>
            </a:pPr>
            <a:r>
              <a:rPr lang="en" sz="1100"/>
              <a:t>Tobacco is now regularly imported to the UK. In 1604 James 1 required the first tax on tobacco</a:t>
            </a:r>
          </a:p>
          <a:p>
            <a:pPr lvl="0">
              <a:spcBef>
                <a:spcPts val="0"/>
              </a:spcBef>
              <a:buNone/>
            </a:pPr>
            <a:r>
              <a:t/>
            </a:r>
            <a:endParaRPr/>
          </a:p>
          <a:p>
            <a:pPr lvl="0">
              <a:spcBef>
                <a:spcPts val="0"/>
              </a:spcBef>
              <a:buNone/>
            </a:pPr>
            <a:r>
              <a:t/>
            </a:r>
            <a:endParaRPr/>
          </a:p>
          <a:p>
            <a:pPr lvl="0">
              <a:spcBef>
                <a:spcPts val="0"/>
              </a:spcBef>
              <a:buNone/>
            </a:pPr>
            <a:r>
              <a:rPr lang="en"/>
              <a:t>1600</a:t>
            </a:r>
          </a:p>
        </p:txBody>
      </p:sp>
      <p:sp>
        <p:nvSpPr>
          <p:cNvPr id="229" name="Shape 229"/>
          <p:cNvSpPr txBox="1"/>
          <p:nvPr/>
        </p:nvSpPr>
        <p:spPr>
          <a:xfrm>
            <a:off x="2951550" y="2892825"/>
            <a:ext cx="1369800" cy="2092500"/>
          </a:xfrm>
          <a:prstGeom prst="rect">
            <a:avLst/>
          </a:prstGeom>
          <a:solidFill>
            <a:srgbClr val="FFE599"/>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a:t>1830</a:t>
            </a:r>
          </a:p>
          <a:p>
            <a:pPr lvl="0">
              <a:spcBef>
                <a:spcPts val="0"/>
              </a:spcBef>
              <a:buNone/>
            </a:pPr>
            <a:r>
              <a:t/>
            </a:r>
            <a:endParaRPr/>
          </a:p>
          <a:p>
            <a:pPr lvl="0">
              <a:spcBef>
                <a:spcPts val="0"/>
              </a:spcBef>
              <a:buNone/>
            </a:pPr>
            <a:r>
              <a:rPr lang="en" sz="1200" u="sng"/>
              <a:t>The birth of a cigarette</a:t>
            </a:r>
          </a:p>
          <a:p>
            <a:pPr lvl="0">
              <a:spcBef>
                <a:spcPts val="0"/>
              </a:spcBef>
              <a:buNone/>
            </a:pPr>
            <a:r>
              <a:rPr lang="en" sz="1100"/>
              <a:t>A popular method of smoking was a cigar. This later evolved into the cigarette by 1830.</a:t>
            </a:r>
          </a:p>
          <a:p>
            <a:pPr lvl="0">
              <a:spcBef>
                <a:spcPts val="0"/>
              </a:spcBef>
              <a:buNone/>
            </a:pPr>
            <a:r>
              <a:t/>
            </a:r>
            <a:endParaRPr sz="1200" u="sng"/>
          </a:p>
        </p:txBody>
      </p:sp>
      <p:sp>
        <p:nvSpPr>
          <p:cNvPr id="230" name="Shape 230"/>
          <p:cNvSpPr txBox="1"/>
          <p:nvPr/>
        </p:nvSpPr>
        <p:spPr>
          <a:xfrm>
            <a:off x="4880500" y="2892825"/>
            <a:ext cx="1369800" cy="2092500"/>
          </a:xfrm>
          <a:prstGeom prst="rect">
            <a:avLst/>
          </a:prstGeom>
          <a:solidFill>
            <a:srgbClr val="A2C4C9"/>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a:t>1914</a:t>
            </a:r>
          </a:p>
          <a:p>
            <a:pPr lvl="0">
              <a:spcBef>
                <a:spcPts val="0"/>
              </a:spcBef>
              <a:buNone/>
            </a:pPr>
            <a:r>
              <a:t/>
            </a:r>
            <a:endParaRPr sz="1200" u="sng"/>
          </a:p>
          <a:p>
            <a:pPr lvl="0">
              <a:spcBef>
                <a:spcPts val="0"/>
              </a:spcBef>
              <a:buNone/>
            </a:pPr>
            <a:r>
              <a:rPr lang="en" sz="1200" u="sng"/>
              <a:t>The Big Seller </a:t>
            </a:r>
          </a:p>
          <a:p>
            <a:pPr lvl="0">
              <a:spcBef>
                <a:spcPts val="0"/>
              </a:spcBef>
              <a:buNone/>
            </a:pPr>
            <a:r>
              <a:rPr lang="en" sz="1100"/>
              <a:t>Cigarettes hooked the majority of the generation of men. Cigarettes were often glamorized to be something they aren’t. </a:t>
            </a:r>
          </a:p>
          <a:p>
            <a:pPr lvl="0">
              <a:spcBef>
                <a:spcPts val="0"/>
              </a:spcBef>
              <a:buNone/>
            </a:pPr>
            <a:r>
              <a:t/>
            </a:r>
            <a:endParaRPr/>
          </a:p>
        </p:txBody>
      </p:sp>
      <p:sp>
        <p:nvSpPr>
          <p:cNvPr id="231" name="Shape 231"/>
          <p:cNvSpPr txBox="1"/>
          <p:nvPr/>
        </p:nvSpPr>
        <p:spPr>
          <a:xfrm>
            <a:off x="5528600" y="172000"/>
            <a:ext cx="1369800" cy="1953600"/>
          </a:xfrm>
          <a:prstGeom prst="rect">
            <a:avLst/>
          </a:prstGeom>
          <a:solidFill>
            <a:srgbClr val="B4A7D6"/>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sz="1200" u="sng"/>
              <a:t>Big Health Hazard</a:t>
            </a:r>
          </a:p>
          <a:p>
            <a:pPr lvl="0">
              <a:spcBef>
                <a:spcPts val="0"/>
              </a:spcBef>
              <a:buNone/>
            </a:pPr>
            <a:r>
              <a:rPr lang="en" sz="1100"/>
              <a:t>Finally scientist realised tobacco was harmful. Health warnings began to appear now.</a:t>
            </a:r>
          </a:p>
          <a:p>
            <a:pPr lvl="0">
              <a:spcBef>
                <a:spcPts val="0"/>
              </a:spcBef>
              <a:buNone/>
            </a:pPr>
            <a:r>
              <a:t/>
            </a:r>
            <a:endParaRPr/>
          </a:p>
          <a:p>
            <a:pPr lvl="0">
              <a:spcBef>
                <a:spcPts val="0"/>
              </a:spcBef>
              <a:buNone/>
            </a:pPr>
            <a:r>
              <a:rPr lang="en"/>
              <a:t>1950</a:t>
            </a:r>
          </a:p>
        </p:txBody>
      </p:sp>
      <p:sp>
        <p:nvSpPr>
          <p:cNvPr id="232" name="Shape 232"/>
          <p:cNvSpPr txBox="1"/>
          <p:nvPr/>
        </p:nvSpPr>
        <p:spPr>
          <a:xfrm>
            <a:off x="3757775" y="172000"/>
            <a:ext cx="1242900" cy="1953600"/>
          </a:xfrm>
          <a:prstGeom prst="rect">
            <a:avLst/>
          </a:prstGeom>
          <a:solidFill>
            <a:srgbClr val="B6D7A8"/>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sz="1200" u="sng"/>
              <a:t>Children's</a:t>
            </a:r>
            <a:r>
              <a:rPr lang="en" sz="1200" u="sng"/>
              <a:t> Act</a:t>
            </a:r>
            <a:r>
              <a:rPr lang="en"/>
              <a:t> </a:t>
            </a:r>
          </a:p>
          <a:p>
            <a:pPr lvl="0">
              <a:spcBef>
                <a:spcPts val="0"/>
              </a:spcBef>
              <a:buNone/>
            </a:pPr>
            <a:r>
              <a:rPr lang="en" sz="1100"/>
              <a:t>His act made stores unable to sale tobacco to kids under 16</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1908</a:t>
            </a:r>
          </a:p>
        </p:txBody>
      </p:sp>
      <p:sp>
        <p:nvSpPr>
          <p:cNvPr id="233" name="Shape 233"/>
          <p:cNvSpPr txBox="1"/>
          <p:nvPr/>
        </p:nvSpPr>
        <p:spPr>
          <a:xfrm>
            <a:off x="6805175" y="2892900"/>
            <a:ext cx="2194200" cy="2092500"/>
          </a:xfrm>
          <a:prstGeom prst="rect">
            <a:avLst/>
          </a:prstGeom>
          <a:solidFill>
            <a:srgbClr val="D5A6BD"/>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a:t>1970-1990</a:t>
            </a:r>
          </a:p>
          <a:p>
            <a:pPr lvl="0">
              <a:spcBef>
                <a:spcPts val="0"/>
              </a:spcBef>
              <a:buNone/>
            </a:pPr>
            <a:r>
              <a:t/>
            </a:r>
            <a:endParaRPr/>
          </a:p>
          <a:p>
            <a:pPr lvl="0">
              <a:spcBef>
                <a:spcPts val="0"/>
              </a:spcBef>
              <a:buNone/>
            </a:pPr>
            <a:r>
              <a:rPr lang="en" sz="1200" u="sng"/>
              <a:t>Who’s smoking now?</a:t>
            </a:r>
          </a:p>
          <a:p>
            <a:pPr lvl="0">
              <a:spcBef>
                <a:spcPts val="0"/>
              </a:spcBef>
              <a:buNone/>
            </a:pPr>
            <a:r>
              <a:rPr lang="en" sz="1100"/>
              <a:t>70s- Banned smoking on public transportation and in cinemas.</a:t>
            </a:r>
          </a:p>
          <a:p>
            <a:pPr lvl="0">
              <a:spcBef>
                <a:spcPts val="0"/>
              </a:spcBef>
              <a:buNone/>
            </a:pPr>
            <a:r>
              <a:rPr lang="en" sz="1100"/>
              <a:t>84- National No Smoking Day </a:t>
            </a:r>
          </a:p>
          <a:p>
            <a:pPr lvl="0">
              <a:spcBef>
                <a:spcPts val="0"/>
              </a:spcBef>
              <a:buNone/>
            </a:pPr>
            <a:r>
              <a:rPr lang="en" sz="1100"/>
              <a:t>87- Smoking/tobacco ads. Were banned on the London Underground</a:t>
            </a:r>
          </a:p>
          <a:p>
            <a:pPr lvl="0">
              <a:spcBef>
                <a:spcPts val="0"/>
              </a:spcBef>
              <a:buNone/>
            </a:pPr>
            <a:r>
              <a:rPr lang="en" sz="1100"/>
              <a:t>1999- Tobacco ads. Banned completely</a:t>
            </a:r>
          </a:p>
          <a:p>
            <a:pPr lvl="0">
              <a:spcBef>
                <a:spcPts val="0"/>
              </a:spcBef>
              <a:buNone/>
            </a:pPr>
            <a:r>
              <a:rPr lang="en" sz="1100"/>
              <a:t> </a:t>
            </a:r>
          </a:p>
        </p:txBody>
      </p:sp>
      <p:sp>
        <p:nvSpPr>
          <p:cNvPr id="234" name="Shape 234"/>
          <p:cNvSpPr txBox="1"/>
          <p:nvPr/>
        </p:nvSpPr>
        <p:spPr>
          <a:xfrm>
            <a:off x="7350875" y="137500"/>
            <a:ext cx="1648500" cy="2022600"/>
          </a:xfrm>
          <a:prstGeom prst="rect">
            <a:avLst/>
          </a:prstGeom>
          <a:solidFill>
            <a:srgbClr val="FFFFFF"/>
          </a:solidFill>
          <a:ln cap="flat" cmpd="sng" w="9525">
            <a:solidFill>
              <a:srgbClr val="000000"/>
            </a:solidFill>
            <a:prstDash val="dashDot"/>
            <a:round/>
            <a:headEnd len="med" w="med" type="none"/>
            <a:tailEnd len="med" w="med" type="none"/>
          </a:ln>
        </p:spPr>
        <p:txBody>
          <a:bodyPr anchorCtr="0" anchor="t" bIns="91425" lIns="91425" rIns="91425" wrap="square" tIns="91425">
            <a:noAutofit/>
          </a:bodyPr>
          <a:lstStyle/>
          <a:p>
            <a:pPr lvl="0">
              <a:spcBef>
                <a:spcPts val="0"/>
              </a:spcBef>
              <a:buNone/>
            </a:pPr>
            <a:r>
              <a:rPr lang="en" sz="1200" u="sng"/>
              <a:t>What’s next?</a:t>
            </a:r>
          </a:p>
          <a:p>
            <a:pPr lvl="0">
              <a:spcBef>
                <a:spcPts val="0"/>
              </a:spcBef>
              <a:buNone/>
            </a:pPr>
            <a:r>
              <a:rPr lang="en" sz="1000"/>
              <a:t>04-Ireland banned smoking in public places</a:t>
            </a:r>
          </a:p>
          <a:p>
            <a:pPr lvl="0">
              <a:spcBef>
                <a:spcPts val="0"/>
              </a:spcBef>
              <a:buNone/>
            </a:pPr>
            <a:r>
              <a:rPr lang="en" sz="1000"/>
              <a:t>06- Scotland followed</a:t>
            </a:r>
          </a:p>
          <a:p>
            <a:pPr lvl="0">
              <a:spcBef>
                <a:spcPts val="0"/>
              </a:spcBef>
              <a:buNone/>
            </a:pPr>
            <a:r>
              <a:rPr lang="en" sz="1000"/>
              <a:t>07-England followed</a:t>
            </a:r>
          </a:p>
          <a:p>
            <a:pPr lvl="0">
              <a:spcBef>
                <a:spcPts val="0"/>
              </a:spcBef>
              <a:buNone/>
            </a:pPr>
            <a:r>
              <a:rPr lang="en" sz="1000"/>
              <a:t>2011- Trends show there will be no smokers in the UK in 30-50 years.</a:t>
            </a:r>
          </a:p>
          <a:p>
            <a:pPr lvl="0">
              <a:spcBef>
                <a:spcPts val="0"/>
              </a:spcBef>
              <a:buNone/>
            </a:pPr>
            <a:r>
              <a:rPr lang="en" sz="1000"/>
              <a:t>Now- a pack cost cigarettes almost $8.00.</a:t>
            </a:r>
          </a:p>
          <a:p>
            <a:pPr lvl="0">
              <a:spcBef>
                <a:spcPts val="0"/>
              </a:spcBef>
              <a:buNone/>
            </a:pPr>
            <a:r>
              <a:t/>
            </a:r>
            <a:endParaRPr sz="1000"/>
          </a:p>
          <a:p>
            <a:pPr lvl="0">
              <a:spcBef>
                <a:spcPts val="0"/>
              </a:spcBef>
              <a:buNone/>
            </a:pPr>
            <a:r>
              <a:rPr lang="en"/>
              <a:t>2000-Now</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238" name="Shape 238"/>
        <p:cNvGrpSpPr/>
        <p:nvPr/>
      </p:nvGrpSpPr>
      <p:grpSpPr>
        <a:xfrm>
          <a:off x="0" y="0"/>
          <a:ext cx="0" cy="0"/>
          <a:chOff x="0" y="0"/>
          <a:chExt cx="0" cy="0"/>
        </a:xfrm>
      </p:grpSpPr>
      <p:sp>
        <p:nvSpPr>
          <p:cNvPr id="239" name="Shape 23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sz="1400">
                <a:solidFill>
                  <a:schemeClr val="accent2"/>
                </a:solidFill>
                <a:latin typeface="Verdana"/>
                <a:ea typeface="Verdana"/>
                <a:cs typeface="Verdana"/>
                <a:sym typeface="Verdana"/>
              </a:rPr>
              <a:t>An ideal first date would be to go to a nice restaurant for dinner and maybe roller skating or something to get to know each other.  I would wear something nice like some jeans and and a nice shirt or sweater since it’s around winter or fall and I would either straighten or curl my hair. He could pick me up in his car or truck around 5:30 and bring me home around 8:00.</a:t>
            </a:r>
          </a:p>
        </p:txBody>
      </p:sp>
      <p:sp>
        <p:nvSpPr>
          <p:cNvPr id="240" name="Shape 24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Acme"/>
                <a:ea typeface="Acme"/>
                <a:cs typeface="Acme"/>
                <a:sym typeface="Acme"/>
              </a:rPr>
              <a:t>Makenna’s slide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000000"/>
                </a:solidFill>
                <a:latin typeface="Acme"/>
                <a:ea typeface="Acme"/>
                <a:cs typeface="Acme"/>
                <a:sym typeface="Acme"/>
              </a:rPr>
              <a:t>Makenna’s slide</a:t>
            </a:r>
          </a:p>
        </p:txBody>
      </p:sp>
      <p:pic>
        <p:nvPicPr>
          <p:cNvPr id="246" name="Shape 246"/>
          <p:cNvPicPr preferRelativeResize="0"/>
          <p:nvPr/>
        </p:nvPicPr>
        <p:blipFill>
          <a:blip r:embed="rId3">
            <a:alphaModFix/>
          </a:blip>
          <a:stretch>
            <a:fillRect/>
          </a:stretch>
        </p:blipFill>
        <p:spPr>
          <a:xfrm rot="-2">
            <a:off x="2817776" y="1017725"/>
            <a:ext cx="2817775" cy="2817800"/>
          </a:xfrm>
          <a:prstGeom prst="rect">
            <a:avLst/>
          </a:prstGeom>
          <a:noFill/>
          <a:ln>
            <a:noFill/>
          </a:ln>
        </p:spPr>
      </p:pic>
      <p:pic>
        <p:nvPicPr>
          <p:cNvPr id="247" name="Shape 247"/>
          <p:cNvPicPr preferRelativeResize="0"/>
          <p:nvPr/>
        </p:nvPicPr>
        <p:blipFill rotWithShape="1">
          <a:blip r:embed="rId4">
            <a:alphaModFix/>
          </a:blip>
          <a:srcRect b="27706" l="3094" r="2566" t="32128"/>
          <a:stretch/>
        </p:blipFill>
        <p:spPr>
          <a:xfrm>
            <a:off x="0" y="1017725"/>
            <a:ext cx="2817774" cy="2132726"/>
          </a:xfrm>
          <a:prstGeom prst="rect">
            <a:avLst/>
          </a:prstGeom>
          <a:noFill/>
          <a:ln>
            <a:noFill/>
          </a:ln>
        </p:spPr>
      </p:pic>
      <p:pic>
        <p:nvPicPr>
          <p:cNvPr id="248" name="Shape 248"/>
          <p:cNvPicPr preferRelativeResize="0"/>
          <p:nvPr/>
        </p:nvPicPr>
        <p:blipFill>
          <a:blip r:embed="rId5">
            <a:alphaModFix/>
          </a:blip>
          <a:stretch>
            <a:fillRect/>
          </a:stretch>
        </p:blipFill>
        <p:spPr>
          <a:xfrm>
            <a:off x="5635550" y="1017725"/>
            <a:ext cx="3508451" cy="197349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252" name="Shape 252"/>
        <p:cNvGrpSpPr/>
        <p:nvPr/>
      </p:nvGrpSpPr>
      <p:grpSpPr>
        <a:xfrm>
          <a:off x="0" y="0"/>
          <a:ext cx="0" cy="0"/>
          <a:chOff x="0" y="0"/>
          <a:chExt cx="0" cy="0"/>
        </a:xfrm>
      </p:grpSpPr>
      <p:sp>
        <p:nvSpPr>
          <p:cNvPr id="253" name="Shape 253"/>
          <p:cNvSpPr/>
          <p:nvPr/>
        </p:nvSpPr>
        <p:spPr>
          <a:xfrm rot="-984884">
            <a:off x="7096892" y="2556505"/>
            <a:ext cx="1116820" cy="57901"/>
          </a:xfrm>
          <a:prstGeom prst="roundRect">
            <a:avLst>
              <a:gd fmla="val 50000" name="adj"/>
            </a:avLst>
          </a:pr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254" name="Shape 254"/>
          <p:cNvSpPr/>
          <p:nvPr/>
        </p:nvSpPr>
        <p:spPr>
          <a:xfrm flipH="1" rot="984884">
            <a:off x="6063278" y="2556505"/>
            <a:ext cx="1116820" cy="57901"/>
          </a:xfrm>
          <a:prstGeom prst="roundRect">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55" name="Shape 255"/>
          <p:cNvSpPr/>
          <p:nvPr/>
        </p:nvSpPr>
        <p:spPr>
          <a:xfrm rot="-984884">
            <a:off x="5036629" y="2556505"/>
            <a:ext cx="1116820" cy="57901"/>
          </a:xfrm>
          <a:prstGeom prst="roundRect">
            <a:avLst>
              <a:gd fmla="val 50000" name="adj"/>
            </a:avLst>
          </a:pr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256" name="Shape 256"/>
          <p:cNvSpPr/>
          <p:nvPr/>
        </p:nvSpPr>
        <p:spPr>
          <a:xfrm flipH="1" rot="984884">
            <a:off x="4005984" y="2556505"/>
            <a:ext cx="1116820" cy="57901"/>
          </a:xfrm>
          <a:prstGeom prst="roundRect">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57" name="Shape 257"/>
          <p:cNvSpPr/>
          <p:nvPr/>
        </p:nvSpPr>
        <p:spPr>
          <a:xfrm rot="-984884">
            <a:off x="2983463" y="2556505"/>
            <a:ext cx="1116820" cy="57901"/>
          </a:xfrm>
          <a:prstGeom prst="roundRect">
            <a:avLst>
              <a:gd fmla="val 50000" name="adj"/>
            </a:avLst>
          </a:pr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258" name="Shape 258"/>
          <p:cNvSpPr/>
          <p:nvPr/>
        </p:nvSpPr>
        <p:spPr>
          <a:xfrm flipH="1" rot="984884">
            <a:off x="1952807" y="2556505"/>
            <a:ext cx="1116820" cy="57901"/>
          </a:xfrm>
          <a:prstGeom prst="roundRect">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solidFill>
                <a:srgbClr val="4285F4"/>
              </a:solidFill>
            </a:endParaRPr>
          </a:p>
        </p:txBody>
      </p:sp>
      <p:sp>
        <p:nvSpPr>
          <p:cNvPr id="259" name="Shape 259"/>
          <p:cNvSpPr/>
          <p:nvPr/>
        </p:nvSpPr>
        <p:spPr>
          <a:xfrm rot="-984884">
            <a:off x="930286" y="2556505"/>
            <a:ext cx="1116820" cy="57901"/>
          </a:xfrm>
          <a:prstGeom prst="roundRect">
            <a:avLst>
              <a:gd fmla="val 50000" name="adj"/>
            </a:avLst>
          </a:prstGeom>
          <a:solidFill>
            <a:srgbClr val="000000"/>
          </a:solidFill>
          <a:ln>
            <a:noFill/>
          </a:ln>
        </p:spPr>
        <p:txBody>
          <a:bodyPr anchorCtr="0" anchor="ctr" bIns="91425" lIns="91425" rIns="91425" wrap="square" tIns="91425">
            <a:noAutofit/>
          </a:bodyPr>
          <a:lstStyle/>
          <a:p>
            <a:pPr lvl="0">
              <a:spcBef>
                <a:spcPts val="0"/>
              </a:spcBef>
              <a:buNone/>
            </a:pPr>
            <a:r>
              <a:t/>
            </a:r>
            <a:endParaRPr>
              <a:solidFill>
                <a:srgbClr val="4285F4"/>
              </a:solidFill>
            </a:endParaRPr>
          </a:p>
        </p:txBody>
      </p:sp>
      <p:cxnSp>
        <p:nvCxnSpPr>
          <p:cNvPr id="260" name="Shape 260"/>
          <p:cNvCxnSpPr/>
          <p:nvPr/>
        </p:nvCxnSpPr>
        <p:spPr>
          <a:xfrm>
            <a:off x="4295165" y="3536753"/>
            <a:ext cx="0" cy="0"/>
          </a:xfrm>
          <a:prstGeom prst="straightConnector1">
            <a:avLst/>
          </a:prstGeom>
          <a:noFill/>
          <a:ln cap="flat" cmpd="sng" w="9525">
            <a:solidFill>
              <a:srgbClr val="595959"/>
            </a:solidFill>
            <a:prstDash val="solid"/>
            <a:round/>
            <a:headEnd len="med" w="med" type="none"/>
            <a:tailEnd len="med" w="med" type="none"/>
          </a:ln>
        </p:spPr>
      </p:cxnSp>
      <p:grpSp>
        <p:nvGrpSpPr>
          <p:cNvPr id="261" name="Shape 261"/>
          <p:cNvGrpSpPr/>
          <p:nvPr/>
        </p:nvGrpSpPr>
        <p:grpSpPr>
          <a:xfrm>
            <a:off x="3196793" y="568960"/>
            <a:ext cx="1712700" cy="1831834"/>
            <a:chOff x="1072790" y="583138"/>
            <a:chExt cx="1712700" cy="1885185"/>
          </a:xfrm>
        </p:grpSpPr>
        <p:sp>
          <p:nvSpPr>
            <p:cNvPr id="262" name="Shape 262"/>
            <p:cNvSpPr/>
            <p:nvPr/>
          </p:nvSpPr>
          <p:spPr>
            <a:xfrm>
              <a:off x="1072790" y="1221570"/>
              <a:ext cx="1712700" cy="703500"/>
            </a:xfrm>
            <a:prstGeom prst="roundRect">
              <a:avLst>
                <a:gd fmla="val 4485"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
          <p:nvSpPr>
            <p:cNvPr id="263" name="Shape 263"/>
            <p:cNvSpPr txBox="1"/>
            <p:nvPr/>
          </p:nvSpPr>
          <p:spPr>
            <a:xfrm>
              <a:off x="1579860" y="1986924"/>
              <a:ext cx="696900" cy="2760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wrap="square" tIns="91425">
              <a:noAutofit/>
            </a:bodyPr>
            <a:lstStyle/>
            <a:p>
              <a:pPr lvl="0" algn="ctr">
                <a:lnSpc>
                  <a:spcPct val="115000"/>
                </a:lnSpc>
                <a:spcBef>
                  <a:spcPts val="0"/>
                </a:spcBef>
                <a:spcAft>
                  <a:spcPts val="1600"/>
                </a:spcAft>
                <a:buSzPts val="1100"/>
                <a:buNone/>
              </a:pPr>
              <a:r>
                <a:rPr b="1" lang="en" sz="800">
                  <a:latin typeface="Roboto"/>
                  <a:ea typeface="Roboto"/>
                  <a:cs typeface="Roboto"/>
                  <a:sym typeface="Roboto"/>
                </a:rPr>
                <a:t>1571</a:t>
              </a:r>
            </a:p>
          </p:txBody>
        </p:sp>
        <p:sp>
          <p:nvSpPr>
            <p:cNvPr id="264" name="Shape 264"/>
            <p:cNvSpPr/>
            <p:nvPr/>
          </p:nvSpPr>
          <p:spPr>
            <a:xfrm rot="10800000">
              <a:off x="1884115" y="1920663"/>
              <a:ext cx="90000" cy="67500"/>
            </a:xfrm>
            <a:prstGeom prst="triangle">
              <a:avLst>
                <a:gd fmla="val 50000"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5" name="Shape 265"/>
            <p:cNvSpPr txBox="1"/>
            <p:nvPr/>
          </p:nvSpPr>
          <p:spPr>
            <a:xfrm>
              <a:off x="1117032" y="583138"/>
              <a:ext cx="1624200" cy="1300200"/>
            </a:xfrm>
            <a:prstGeom prst="rect">
              <a:avLst/>
            </a:prstGeom>
            <a:solidFill>
              <a:srgbClr val="000000"/>
            </a:solid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lvl="0" rtl="0" algn="ctr">
                <a:lnSpc>
                  <a:spcPct val="100000"/>
                </a:lnSpc>
                <a:spcBef>
                  <a:spcPts val="0"/>
                </a:spcBef>
                <a:spcAft>
                  <a:spcPts val="1600"/>
                </a:spcAft>
                <a:buNone/>
              </a:pPr>
              <a:r>
                <a:rPr lang="en" sz="1100">
                  <a:solidFill>
                    <a:srgbClr val="FFFFFF"/>
                  </a:solidFill>
                  <a:latin typeface="Acme"/>
                  <a:ea typeface="Acme"/>
                  <a:cs typeface="Acme"/>
                  <a:sym typeface="Acme"/>
                </a:rPr>
                <a:t>European doctors start publishing works on healthy properties of the tobacco plant, claiming it can cure a toothache to lockjaw and cancer.</a:t>
              </a:r>
            </a:p>
            <a:p>
              <a:pPr lvl="0" algn="ctr">
                <a:lnSpc>
                  <a:spcPct val="115000"/>
                </a:lnSpc>
                <a:spcBef>
                  <a:spcPts val="0"/>
                </a:spcBef>
                <a:spcAft>
                  <a:spcPts val="1600"/>
                </a:spcAft>
                <a:buNone/>
              </a:pPr>
              <a:r>
                <a:t/>
              </a:r>
              <a:endParaRPr sz="800">
                <a:solidFill>
                  <a:srgbClr val="FFFFFF"/>
                </a:solidFill>
              </a:endParaRPr>
            </a:p>
          </p:txBody>
        </p:sp>
        <p:sp>
          <p:nvSpPr>
            <p:cNvPr id="266" name="Shape 266"/>
            <p:cNvSpPr/>
            <p:nvPr/>
          </p:nvSpPr>
          <p:spPr>
            <a:xfrm rot="-1789476">
              <a:off x="1846080" y="2278597"/>
              <a:ext cx="160451" cy="160451"/>
            </a:xfrm>
            <a:prstGeom prst="ellipse">
              <a:avLst/>
            </a:prstGeom>
            <a:solidFill>
              <a:srgbClr val="FFFFFF"/>
            </a:solidFill>
            <a:ln cap="flat" cmpd="sng" w="38100">
              <a:solidFill>
                <a:schemeClr val="accent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67" name="Shape 267"/>
            <p:cNvCxnSpPr/>
            <p:nvPr/>
          </p:nvCxnSpPr>
          <p:spPr>
            <a:xfrm>
              <a:off x="1936380" y="1693417"/>
              <a:ext cx="0" cy="0"/>
            </a:xfrm>
            <a:prstGeom prst="straightConnector1">
              <a:avLst/>
            </a:prstGeom>
            <a:noFill/>
            <a:ln cap="flat" cmpd="sng" w="9525">
              <a:solidFill>
                <a:schemeClr val="dk1"/>
              </a:solidFill>
              <a:prstDash val="solid"/>
              <a:round/>
              <a:headEnd len="med" w="med" type="none"/>
              <a:tailEnd len="med" w="med" type="none"/>
            </a:ln>
          </p:spPr>
        </p:cxnSp>
      </p:grpSp>
      <p:cxnSp>
        <p:nvCxnSpPr>
          <p:cNvPr id="268" name="Shape 268"/>
          <p:cNvCxnSpPr/>
          <p:nvPr/>
        </p:nvCxnSpPr>
        <p:spPr>
          <a:xfrm>
            <a:off x="3750073" y="1566037"/>
            <a:ext cx="0" cy="0"/>
          </a:xfrm>
          <a:prstGeom prst="straightConnector1">
            <a:avLst/>
          </a:prstGeom>
          <a:noFill/>
          <a:ln cap="flat" cmpd="sng" w="9525">
            <a:solidFill>
              <a:srgbClr val="595959"/>
            </a:solidFill>
            <a:prstDash val="solid"/>
            <a:round/>
            <a:headEnd len="med" w="med" type="none"/>
            <a:tailEnd len="med" w="med" type="none"/>
          </a:ln>
        </p:spPr>
      </p:cxnSp>
      <p:cxnSp>
        <p:nvCxnSpPr>
          <p:cNvPr id="269" name="Shape 269"/>
          <p:cNvCxnSpPr/>
          <p:nvPr/>
        </p:nvCxnSpPr>
        <p:spPr>
          <a:xfrm>
            <a:off x="5817627" y="1566037"/>
            <a:ext cx="0" cy="0"/>
          </a:xfrm>
          <a:prstGeom prst="straightConnector1">
            <a:avLst/>
          </a:prstGeom>
          <a:noFill/>
          <a:ln cap="flat" cmpd="sng" w="9525">
            <a:solidFill>
              <a:srgbClr val="595959"/>
            </a:solidFill>
            <a:prstDash val="solid"/>
            <a:round/>
            <a:headEnd len="med" w="med" type="none"/>
            <a:tailEnd len="med" w="med" type="none"/>
          </a:ln>
        </p:spPr>
      </p:cxnSp>
      <p:sp>
        <p:nvSpPr>
          <p:cNvPr id="270" name="Shape 270"/>
          <p:cNvSpPr/>
          <p:nvPr/>
        </p:nvSpPr>
        <p:spPr>
          <a:xfrm>
            <a:off x="6363" y="3"/>
            <a:ext cx="7487421" cy="515250"/>
          </a:xfrm>
          <a:prstGeom prst="rect">
            <a:avLst/>
          </a:prstGeom>
        </p:spPr>
        <p:txBody>
          <a:bodyPr>
            <a:prstTxWarp prst="textPlain"/>
          </a:bodyPr>
          <a:lstStyle/>
          <a:p>
            <a:pPr lvl="0" algn="ctr"/>
            <a:r>
              <a:rPr b="0" i="0">
                <a:ln cap="flat" cmpd="sng" w="19050">
                  <a:solidFill>
                    <a:schemeClr val="dk1"/>
                  </a:solidFill>
                  <a:prstDash val="solid"/>
                  <a:round/>
                  <a:headEnd len="med" w="med" type="none"/>
                  <a:tailEnd len="med" w="med" type="none"/>
                </a:ln>
                <a:solidFill>
                  <a:schemeClr val="accent4"/>
                </a:solidFill>
                <a:latin typeface="Arial"/>
              </a:rPr>
              <a:t>The History Of Tobacco - Makenna Caldwelll</a:t>
            </a:r>
          </a:p>
        </p:txBody>
      </p:sp>
      <p:grpSp>
        <p:nvGrpSpPr>
          <p:cNvPr id="271" name="Shape 271"/>
          <p:cNvGrpSpPr/>
          <p:nvPr/>
        </p:nvGrpSpPr>
        <p:grpSpPr>
          <a:xfrm>
            <a:off x="1134083" y="1153157"/>
            <a:ext cx="1712700" cy="1246754"/>
            <a:chOff x="1072790" y="1221570"/>
            <a:chExt cx="1712700" cy="1246754"/>
          </a:xfrm>
        </p:grpSpPr>
        <p:sp>
          <p:nvSpPr>
            <p:cNvPr id="272" name="Shape 272"/>
            <p:cNvSpPr/>
            <p:nvPr/>
          </p:nvSpPr>
          <p:spPr>
            <a:xfrm>
              <a:off x="1072790" y="1221570"/>
              <a:ext cx="1712700" cy="703500"/>
            </a:xfrm>
            <a:prstGeom prst="roundRect">
              <a:avLst>
                <a:gd fmla="val 4485"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73" name="Shape 273"/>
            <p:cNvSpPr txBox="1"/>
            <p:nvPr/>
          </p:nvSpPr>
          <p:spPr>
            <a:xfrm>
              <a:off x="1579860" y="1986924"/>
              <a:ext cx="696900" cy="2760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800">
                  <a:latin typeface="Roboto"/>
                  <a:ea typeface="Roboto"/>
                  <a:cs typeface="Roboto"/>
                  <a:sym typeface="Roboto"/>
                </a:rPr>
                <a:t>6,000 BC</a:t>
              </a:r>
            </a:p>
          </p:txBody>
        </p:sp>
        <p:sp>
          <p:nvSpPr>
            <p:cNvPr id="274" name="Shape 274"/>
            <p:cNvSpPr/>
            <p:nvPr/>
          </p:nvSpPr>
          <p:spPr>
            <a:xfrm rot="10800000">
              <a:off x="1884115" y="1920663"/>
              <a:ext cx="90000" cy="67500"/>
            </a:xfrm>
            <a:prstGeom prst="triangle">
              <a:avLst>
                <a:gd fmla="val 50000"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5" name="Shape 275"/>
            <p:cNvSpPr txBox="1"/>
            <p:nvPr/>
          </p:nvSpPr>
          <p:spPr>
            <a:xfrm>
              <a:off x="1117040" y="1258770"/>
              <a:ext cx="1624200" cy="624600"/>
            </a:xfrm>
            <a:prstGeom prst="rect">
              <a:avLst/>
            </a:prstGeom>
            <a:solidFill>
              <a:srgbClr val="000000"/>
            </a:solid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lvl="0" rtl="0" algn="ctr">
                <a:lnSpc>
                  <a:spcPct val="100000"/>
                </a:lnSpc>
                <a:spcBef>
                  <a:spcPts val="0"/>
                </a:spcBef>
                <a:spcAft>
                  <a:spcPts val="1600"/>
                </a:spcAft>
                <a:buNone/>
              </a:pPr>
              <a:r>
                <a:rPr lang="en" sz="1100">
                  <a:solidFill>
                    <a:srgbClr val="FFFFFF"/>
                  </a:solidFill>
                  <a:latin typeface="Acme"/>
                  <a:ea typeface="Acme"/>
                  <a:cs typeface="Acme"/>
                  <a:sym typeface="Acme"/>
                </a:rPr>
                <a:t>Native Americans first start cultivating the tobacco plant.</a:t>
              </a:r>
            </a:p>
          </p:txBody>
        </p:sp>
        <p:sp>
          <p:nvSpPr>
            <p:cNvPr id="276" name="Shape 276"/>
            <p:cNvSpPr/>
            <p:nvPr/>
          </p:nvSpPr>
          <p:spPr>
            <a:xfrm rot="-1789476">
              <a:off x="1846080" y="2278597"/>
              <a:ext cx="160451" cy="160451"/>
            </a:xfrm>
            <a:prstGeom prst="ellipse">
              <a:avLst/>
            </a:prstGeom>
            <a:solidFill>
              <a:srgbClr val="FFFFFF"/>
            </a:solidFill>
            <a:ln cap="flat" cmpd="sng" w="38100">
              <a:solidFill>
                <a:schemeClr val="accent4"/>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277" name="Shape 277"/>
            <p:cNvCxnSpPr/>
            <p:nvPr/>
          </p:nvCxnSpPr>
          <p:spPr>
            <a:xfrm>
              <a:off x="1936380" y="1693417"/>
              <a:ext cx="0" cy="0"/>
            </a:xfrm>
            <a:prstGeom prst="straightConnector1">
              <a:avLst/>
            </a:prstGeom>
            <a:noFill/>
            <a:ln cap="flat" cmpd="sng" w="9525">
              <a:solidFill>
                <a:schemeClr val="dk1"/>
              </a:solidFill>
              <a:prstDash val="solid"/>
              <a:round/>
              <a:headEnd len="med" w="med" type="none"/>
              <a:tailEnd len="med" w="med" type="none"/>
            </a:ln>
          </p:spPr>
        </p:cxnSp>
      </p:grpSp>
      <p:grpSp>
        <p:nvGrpSpPr>
          <p:cNvPr id="278" name="Shape 278"/>
          <p:cNvGrpSpPr/>
          <p:nvPr/>
        </p:nvGrpSpPr>
        <p:grpSpPr>
          <a:xfrm>
            <a:off x="5253495" y="1153157"/>
            <a:ext cx="1712700" cy="1246754"/>
            <a:chOff x="1072790" y="1221570"/>
            <a:chExt cx="1712700" cy="1246754"/>
          </a:xfrm>
        </p:grpSpPr>
        <p:sp>
          <p:nvSpPr>
            <p:cNvPr id="279" name="Shape 279"/>
            <p:cNvSpPr/>
            <p:nvPr/>
          </p:nvSpPr>
          <p:spPr>
            <a:xfrm>
              <a:off x="1072790" y="1221570"/>
              <a:ext cx="1712700" cy="703500"/>
            </a:xfrm>
            <a:prstGeom prst="roundRect">
              <a:avLst>
                <a:gd fmla="val 4485"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80" name="Shape 280"/>
            <p:cNvSpPr txBox="1"/>
            <p:nvPr/>
          </p:nvSpPr>
          <p:spPr>
            <a:xfrm>
              <a:off x="1579860" y="1986924"/>
              <a:ext cx="696900" cy="2760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800">
                  <a:latin typeface="Roboto"/>
                  <a:ea typeface="Roboto"/>
                  <a:cs typeface="Roboto"/>
                  <a:sym typeface="Roboto"/>
                </a:rPr>
                <a:t>1791</a:t>
              </a:r>
            </a:p>
          </p:txBody>
        </p:sp>
        <p:sp>
          <p:nvSpPr>
            <p:cNvPr id="281" name="Shape 281"/>
            <p:cNvSpPr/>
            <p:nvPr/>
          </p:nvSpPr>
          <p:spPr>
            <a:xfrm rot="10800000">
              <a:off x="1884115" y="1920663"/>
              <a:ext cx="90000" cy="67500"/>
            </a:xfrm>
            <a:prstGeom prst="triangle">
              <a:avLst>
                <a:gd fmla="val 50000"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82" name="Shape 282"/>
            <p:cNvSpPr txBox="1"/>
            <p:nvPr/>
          </p:nvSpPr>
          <p:spPr>
            <a:xfrm>
              <a:off x="1117040" y="1258770"/>
              <a:ext cx="1624200" cy="624600"/>
            </a:xfrm>
            <a:prstGeom prst="rect">
              <a:avLst/>
            </a:prstGeom>
            <a:solidFill>
              <a:srgbClr val="000000"/>
            </a:solid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lvl="0" rtl="0" algn="ctr">
                <a:lnSpc>
                  <a:spcPct val="100000"/>
                </a:lnSpc>
                <a:spcBef>
                  <a:spcPts val="0"/>
                </a:spcBef>
                <a:spcAft>
                  <a:spcPts val="1600"/>
                </a:spcAft>
                <a:buNone/>
              </a:pPr>
              <a:r>
                <a:rPr lang="en" sz="1100">
                  <a:solidFill>
                    <a:srgbClr val="FFFFFF"/>
                  </a:solidFill>
                  <a:latin typeface="Acme"/>
                  <a:ea typeface="Acme"/>
                  <a:cs typeface="Acme"/>
                  <a:sym typeface="Acme"/>
                </a:rPr>
                <a:t>British doctors find that snuff leads to increased risk of nose cancer.</a:t>
              </a:r>
            </a:p>
          </p:txBody>
        </p:sp>
        <p:sp>
          <p:nvSpPr>
            <p:cNvPr id="283" name="Shape 283"/>
            <p:cNvSpPr/>
            <p:nvPr/>
          </p:nvSpPr>
          <p:spPr>
            <a:xfrm rot="-1789476">
              <a:off x="1846080" y="2278597"/>
              <a:ext cx="160451" cy="160451"/>
            </a:xfrm>
            <a:prstGeom prst="ellipse">
              <a:avLst/>
            </a:prstGeom>
            <a:solidFill>
              <a:srgbClr val="FFFFFF"/>
            </a:solidFill>
            <a:ln cap="flat" cmpd="sng" w="38100">
              <a:solidFill>
                <a:schemeClr val="accent4"/>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284" name="Shape 284"/>
            <p:cNvCxnSpPr/>
            <p:nvPr/>
          </p:nvCxnSpPr>
          <p:spPr>
            <a:xfrm>
              <a:off x="1936380" y="1693417"/>
              <a:ext cx="0" cy="0"/>
            </a:xfrm>
            <a:prstGeom prst="straightConnector1">
              <a:avLst/>
            </a:prstGeom>
            <a:noFill/>
            <a:ln cap="flat" cmpd="sng" w="9525">
              <a:solidFill>
                <a:schemeClr val="dk1"/>
              </a:solidFill>
              <a:prstDash val="solid"/>
              <a:round/>
              <a:headEnd len="med" w="med" type="none"/>
              <a:tailEnd len="med" w="med" type="none"/>
            </a:ln>
          </p:spPr>
        </p:cxnSp>
      </p:grpSp>
      <p:grpSp>
        <p:nvGrpSpPr>
          <p:cNvPr id="285" name="Shape 285"/>
          <p:cNvGrpSpPr/>
          <p:nvPr/>
        </p:nvGrpSpPr>
        <p:grpSpPr>
          <a:xfrm rot="10800000">
            <a:off x="4244008" y="2771007"/>
            <a:ext cx="1712700" cy="1246754"/>
            <a:chOff x="1072790" y="1221570"/>
            <a:chExt cx="1712700" cy="1246754"/>
          </a:xfrm>
        </p:grpSpPr>
        <p:sp>
          <p:nvSpPr>
            <p:cNvPr id="286" name="Shape 286"/>
            <p:cNvSpPr/>
            <p:nvPr/>
          </p:nvSpPr>
          <p:spPr>
            <a:xfrm>
              <a:off x="1072790" y="1221570"/>
              <a:ext cx="1712700" cy="703500"/>
            </a:xfrm>
            <a:prstGeom prst="roundRect">
              <a:avLst>
                <a:gd fmla="val 4485"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87" name="Shape 287"/>
            <p:cNvSpPr txBox="1"/>
            <p:nvPr/>
          </p:nvSpPr>
          <p:spPr>
            <a:xfrm rot="10798520">
              <a:off x="1579903" y="1986971"/>
              <a:ext cx="696900" cy="2760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800">
                  <a:latin typeface="Roboto"/>
                  <a:ea typeface="Roboto"/>
                  <a:cs typeface="Roboto"/>
                  <a:sym typeface="Roboto"/>
                </a:rPr>
                <a:t>1650</a:t>
              </a:r>
            </a:p>
          </p:txBody>
        </p:sp>
        <p:sp>
          <p:nvSpPr>
            <p:cNvPr id="288" name="Shape 288"/>
            <p:cNvSpPr/>
            <p:nvPr/>
          </p:nvSpPr>
          <p:spPr>
            <a:xfrm rot="10800000">
              <a:off x="1884115" y="1920663"/>
              <a:ext cx="90000" cy="67500"/>
            </a:xfrm>
            <a:prstGeom prst="triangle">
              <a:avLst>
                <a:gd fmla="val 50000"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89" name="Shape 289"/>
            <p:cNvSpPr txBox="1"/>
            <p:nvPr/>
          </p:nvSpPr>
          <p:spPr>
            <a:xfrm rot="10800000">
              <a:off x="1117040" y="1258770"/>
              <a:ext cx="1624200" cy="624600"/>
            </a:xfrm>
            <a:prstGeom prst="rect">
              <a:avLst/>
            </a:prstGeom>
            <a:solidFill>
              <a:srgbClr val="000000"/>
            </a:solid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lvl="0" rtl="0" algn="ctr">
                <a:lnSpc>
                  <a:spcPct val="100000"/>
                </a:lnSpc>
                <a:spcBef>
                  <a:spcPts val="0"/>
                </a:spcBef>
                <a:spcAft>
                  <a:spcPts val="1600"/>
                </a:spcAft>
                <a:buNone/>
              </a:pPr>
              <a:r>
                <a:rPr lang="en" sz="1100">
                  <a:solidFill>
                    <a:srgbClr val="FFFFFF"/>
                  </a:solidFill>
                  <a:latin typeface="Acme"/>
                  <a:ea typeface="Acme"/>
                  <a:cs typeface="Acme"/>
                  <a:sym typeface="Acme"/>
                </a:rPr>
                <a:t> Tobacco arrives in Africa. European settlers grow it and use it as a currency.</a:t>
              </a:r>
            </a:p>
          </p:txBody>
        </p:sp>
        <p:sp>
          <p:nvSpPr>
            <p:cNvPr id="290" name="Shape 290"/>
            <p:cNvSpPr/>
            <p:nvPr/>
          </p:nvSpPr>
          <p:spPr>
            <a:xfrm rot="-1789476">
              <a:off x="1846080" y="2278597"/>
              <a:ext cx="160451" cy="160451"/>
            </a:xfrm>
            <a:prstGeom prst="ellipse">
              <a:avLst/>
            </a:prstGeom>
            <a:solidFill>
              <a:srgbClr val="FFFFFF"/>
            </a:solidFill>
            <a:ln cap="flat" cmpd="sng" w="38100">
              <a:solidFill>
                <a:schemeClr val="accent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291" name="Shape 291"/>
            <p:cNvCxnSpPr/>
            <p:nvPr/>
          </p:nvCxnSpPr>
          <p:spPr>
            <a:xfrm>
              <a:off x="1936380" y="1693417"/>
              <a:ext cx="0" cy="0"/>
            </a:xfrm>
            <a:prstGeom prst="straightConnector1">
              <a:avLst/>
            </a:prstGeom>
            <a:noFill/>
            <a:ln cap="flat" cmpd="sng" w="9525">
              <a:solidFill>
                <a:schemeClr val="dk1"/>
              </a:solidFill>
              <a:prstDash val="solid"/>
              <a:round/>
              <a:headEnd len="med" w="med" type="none"/>
              <a:tailEnd len="med" w="med" type="none"/>
            </a:ln>
          </p:spPr>
        </p:cxnSp>
      </p:grpSp>
      <p:grpSp>
        <p:nvGrpSpPr>
          <p:cNvPr id="292" name="Shape 292"/>
          <p:cNvGrpSpPr/>
          <p:nvPr/>
        </p:nvGrpSpPr>
        <p:grpSpPr>
          <a:xfrm rot="10800000">
            <a:off x="6303545" y="2771007"/>
            <a:ext cx="1712700" cy="1831732"/>
            <a:chOff x="1072790" y="636591"/>
            <a:chExt cx="1712700" cy="1831732"/>
          </a:xfrm>
        </p:grpSpPr>
        <p:sp>
          <p:nvSpPr>
            <p:cNvPr id="293" name="Shape 293"/>
            <p:cNvSpPr/>
            <p:nvPr/>
          </p:nvSpPr>
          <p:spPr>
            <a:xfrm>
              <a:off x="1072790" y="1221570"/>
              <a:ext cx="1712700" cy="703500"/>
            </a:xfrm>
            <a:prstGeom prst="roundRect">
              <a:avLst>
                <a:gd fmla="val 4485"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94" name="Shape 294"/>
            <p:cNvSpPr txBox="1"/>
            <p:nvPr/>
          </p:nvSpPr>
          <p:spPr>
            <a:xfrm rot="10800000">
              <a:off x="1579860" y="1986924"/>
              <a:ext cx="696900" cy="2760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800">
                  <a:latin typeface="Roboto"/>
                  <a:ea typeface="Roboto"/>
                  <a:cs typeface="Roboto"/>
                  <a:sym typeface="Roboto"/>
                </a:rPr>
                <a:t>1967</a:t>
              </a:r>
            </a:p>
          </p:txBody>
        </p:sp>
        <p:sp>
          <p:nvSpPr>
            <p:cNvPr id="295" name="Shape 295"/>
            <p:cNvSpPr/>
            <p:nvPr/>
          </p:nvSpPr>
          <p:spPr>
            <a:xfrm rot="10800000">
              <a:off x="1884115" y="1920663"/>
              <a:ext cx="90000" cy="67500"/>
            </a:xfrm>
            <a:prstGeom prst="triangle">
              <a:avLst>
                <a:gd fmla="val 50000"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6" name="Shape 296"/>
            <p:cNvSpPr txBox="1"/>
            <p:nvPr/>
          </p:nvSpPr>
          <p:spPr>
            <a:xfrm rot="10800000">
              <a:off x="1117035" y="636591"/>
              <a:ext cx="1624200" cy="1246800"/>
            </a:xfrm>
            <a:prstGeom prst="rect">
              <a:avLst/>
            </a:prstGeom>
            <a:solidFill>
              <a:srgbClr val="000000"/>
            </a:solid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lvl="0" rtl="0" algn="ctr">
                <a:lnSpc>
                  <a:spcPct val="100000"/>
                </a:lnSpc>
                <a:spcBef>
                  <a:spcPts val="0"/>
                </a:spcBef>
                <a:spcAft>
                  <a:spcPts val="1600"/>
                </a:spcAft>
                <a:buNone/>
              </a:pPr>
              <a:r>
                <a:rPr lang="en" sz="1100">
                  <a:solidFill>
                    <a:srgbClr val="FFFFFF"/>
                  </a:solidFill>
                  <a:latin typeface="Acme"/>
                  <a:ea typeface="Acme"/>
                  <a:cs typeface="Acme"/>
                  <a:sym typeface="Acme"/>
                </a:rPr>
                <a:t>Surgeon General definitively links smoking to lung cancer and presents evidence that it is causing heart problems.</a:t>
              </a:r>
            </a:p>
          </p:txBody>
        </p:sp>
        <p:sp>
          <p:nvSpPr>
            <p:cNvPr id="297" name="Shape 297"/>
            <p:cNvSpPr/>
            <p:nvPr/>
          </p:nvSpPr>
          <p:spPr>
            <a:xfrm rot="-1789476">
              <a:off x="1846080" y="2278597"/>
              <a:ext cx="160451" cy="160451"/>
            </a:xfrm>
            <a:prstGeom prst="ellipse">
              <a:avLst/>
            </a:prstGeom>
            <a:solidFill>
              <a:srgbClr val="FFFFFF"/>
            </a:solidFill>
            <a:ln cap="flat" cmpd="sng" w="38100">
              <a:solidFill>
                <a:schemeClr val="accent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298" name="Shape 298"/>
            <p:cNvCxnSpPr/>
            <p:nvPr/>
          </p:nvCxnSpPr>
          <p:spPr>
            <a:xfrm>
              <a:off x="1936380" y="1693417"/>
              <a:ext cx="0" cy="0"/>
            </a:xfrm>
            <a:prstGeom prst="straightConnector1">
              <a:avLst/>
            </a:prstGeom>
            <a:noFill/>
            <a:ln cap="flat" cmpd="sng" w="9525">
              <a:solidFill>
                <a:schemeClr val="dk1"/>
              </a:solidFill>
              <a:prstDash val="solid"/>
              <a:round/>
              <a:headEnd len="med" w="med" type="none"/>
              <a:tailEnd len="med" w="med" type="none"/>
            </a:ln>
          </p:spPr>
        </p:cxnSp>
      </p:grpSp>
      <p:grpSp>
        <p:nvGrpSpPr>
          <p:cNvPr id="299" name="Shape 299"/>
          <p:cNvGrpSpPr/>
          <p:nvPr/>
        </p:nvGrpSpPr>
        <p:grpSpPr>
          <a:xfrm rot="10800000">
            <a:off x="2184458" y="2771007"/>
            <a:ext cx="1712700" cy="1831743"/>
            <a:chOff x="1072790" y="636580"/>
            <a:chExt cx="1712700" cy="1831743"/>
          </a:xfrm>
        </p:grpSpPr>
        <p:sp>
          <p:nvSpPr>
            <p:cNvPr id="300" name="Shape 300"/>
            <p:cNvSpPr/>
            <p:nvPr/>
          </p:nvSpPr>
          <p:spPr>
            <a:xfrm>
              <a:off x="1072790" y="1221570"/>
              <a:ext cx="1712700" cy="703500"/>
            </a:xfrm>
            <a:prstGeom prst="roundRect">
              <a:avLst>
                <a:gd fmla="val 4485"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301" name="Shape 301"/>
            <p:cNvSpPr txBox="1"/>
            <p:nvPr/>
          </p:nvSpPr>
          <p:spPr>
            <a:xfrm rot="10800000">
              <a:off x="1579860" y="1986924"/>
              <a:ext cx="696900" cy="2760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800">
                  <a:latin typeface="Roboto"/>
                  <a:ea typeface="Roboto"/>
                  <a:cs typeface="Roboto"/>
                  <a:sym typeface="Roboto"/>
                </a:rPr>
                <a:t>1492</a:t>
              </a:r>
            </a:p>
          </p:txBody>
        </p:sp>
        <p:sp>
          <p:nvSpPr>
            <p:cNvPr id="302" name="Shape 302"/>
            <p:cNvSpPr/>
            <p:nvPr/>
          </p:nvSpPr>
          <p:spPr>
            <a:xfrm rot="10800000">
              <a:off x="1884115" y="1920663"/>
              <a:ext cx="90000" cy="67500"/>
            </a:xfrm>
            <a:prstGeom prst="triangle">
              <a:avLst>
                <a:gd fmla="val 50000" name="adj"/>
              </a:avLst>
            </a:prstGeom>
            <a:solidFill>
              <a:srgbClr val="000000"/>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3" name="Shape 303"/>
            <p:cNvSpPr txBox="1"/>
            <p:nvPr/>
          </p:nvSpPr>
          <p:spPr>
            <a:xfrm rot="10800000">
              <a:off x="1117048" y="636580"/>
              <a:ext cx="1624200" cy="1246800"/>
            </a:xfrm>
            <a:prstGeom prst="rect">
              <a:avLst/>
            </a:prstGeom>
            <a:solidFill>
              <a:srgbClr val="000000"/>
            </a:solid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lvl="0" rtl="0" algn="ctr">
                <a:lnSpc>
                  <a:spcPct val="100000"/>
                </a:lnSpc>
                <a:spcBef>
                  <a:spcPts val="0"/>
                </a:spcBef>
                <a:spcAft>
                  <a:spcPts val="1600"/>
                </a:spcAft>
                <a:buNone/>
              </a:pPr>
              <a:r>
                <a:rPr lang="en" sz="1100">
                  <a:solidFill>
                    <a:srgbClr val="FFFFFF"/>
                  </a:solidFill>
                  <a:latin typeface="Acme"/>
                  <a:ea typeface="Acme"/>
                  <a:cs typeface="Acme"/>
                  <a:sym typeface="Acme"/>
                </a:rPr>
                <a:t>Christopher Columbus first encounters dried tobacco leaves. They were given to him as a gift by the American Indians.</a:t>
              </a:r>
            </a:p>
          </p:txBody>
        </p:sp>
        <p:sp>
          <p:nvSpPr>
            <p:cNvPr id="304" name="Shape 304"/>
            <p:cNvSpPr/>
            <p:nvPr/>
          </p:nvSpPr>
          <p:spPr>
            <a:xfrm rot="-1789476">
              <a:off x="1846080" y="2278597"/>
              <a:ext cx="160451" cy="160451"/>
            </a:xfrm>
            <a:prstGeom prst="ellipse">
              <a:avLst/>
            </a:prstGeom>
            <a:solidFill>
              <a:srgbClr val="FFFFFF"/>
            </a:solidFill>
            <a:ln cap="flat" cmpd="sng" w="38100">
              <a:solidFill>
                <a:schemeClr val="accent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305" name="Shape 305"/>
            <p:cNvCxnSpPr/>
            <p:nvPr/>
          </p:nvCxnSpPr>
          <p:spPr>
            <a:xfrm>
              <a:off x="1936380" y="1693417"/>
              <a:ext cx="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309" name="Shape 309"/>
        <p:cNvGrpSpPr/>
        <p:nvPr/>
      </p:nvGrpSpPr>
      <p:grpSpPr>
        <a:xfrm>
          <a:off x="0" y="0"/>
          <a:ext cx="0" cy="0"/>
          <a:chOff x="0" y="0"/>
          <a:chExt cx="0" cy="0"/>
        </a:xfrm>
      </p:grpSpPr>
      <p:sp>
        <p:nvSpPr>
          <p:cNvPr id="310" name="Shape 310"/>
          <p:cNvSpPr txBox="1"/>
          <p:nvPr>
            <p:ph type="title"/>
          </p:nvPr>
        </p:nvSpPr>
        <p:spPr>
          <a:xfrm>
            <a:off x="90225" y="261425"/>
            <a:ext cx="541500" cy="559800"/>
          </a:xfrm>
          <a:prstGeom prst="rect">
            <a:avLst/>
          </a:prstGeom>
        </p:spPr>
        <p:txBody>
          <a:bodyPr anchorCtr="0" anchor="t" bIns="91425" lIns="91425" rIns="91425" wrap="square" tIns="91425">
            <a:noAutofit/>
          </a:bodyPr>
          <a:lstStyle/>
          <a:p>
            <a:pPr lvl="0">
              <a:spcBef>
                <a:spcPts val="0"/>
              </a:spcBef>
              <a:buNone/>
            </a:pPr>
            <a:r>
              <a:rPr lang="en">
                <a:latin typeface="Acme"/>
                <a:ea typeface="Acme"/>
                <a:cs typeface="Acme"/>
                <a:sym typeface="Acme"/>
              </a:rPr>
              <a:t>Ty</a:t>
            </a:r>
          </a:p>
        </p:txBody>
      </p:sp>
      <p:sp>
        <p:nvSpPr>
          <p:cNvPr id="311" name="Shape 311"/>
          <p:cNvSpPr txBox="1"/>
          <p:nvPr/>
        </p:nvSpPr>
        <p:spPr>
          <a:xfrm>
            <a:off x="7754650" y="4355650"/>
            <a:ext cx="6482700" cy="7563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312" name="Shape 312"/>
          <p:cNvSpPr txBox="1"/>
          <p:nvPr/>
        </p:nvSpPr>
        <p:spPr>
          <a:xfrm>
            <a:off x="0" y="821225"/>
            <a:ext cx="1962600" cy="1028700"/>
          </a:xfrm>
          <a:prstGeom prst="rect">
            <a:avLst/>
          </a:prstGeom>
          <a:noFill/>
          <a:ln>
            <a:noFill/>
          </a:ln>
        </p:spPr>
        <p:txBody>
          <a:bodyPr anchorCtr="0" anchor="t" bIns="91425" lIns="91425" rIns="91425" wrap="square" tIns="91425">
            <a:noAutofit/>
          </a:bodyPr>
          <a:lstStyle/>
          <a:p>
            <a:pPr lvl="0">
              <a:spcBef>
                <a:spcPts val="0"/>
              </a:spcBef>
              <a:buNone/>
            </a:pPr>
            <a:r>
              <a:rPr lang="en" sz="1800">
                <a:latin typeface="Acme"/>
                <a:ea typeface="Acme"/>
                <a:cs typeface="Acme"/>
                <a:sym typeface="Acme"/>
              </a:rPr>
              <a:t>Ideal first date: </a:t>
            </a:r>
          </a:p>
          <a:p>
            <a:pPr lvl="0">
              <a:spcBef>
                <a:spcPts val="0"/>
              </a:spcBef>
              <a:buNone/>
            </a:pPr>
            <a:r>
              <a:rPr lang="en" sz="1800">
                <a:latin typeface="Acme"/>
                <a:ea typeface="Acme"/>
                <a:cs typeface="Acme"/>
                <a:sym typeface="Acme"/>
              </a:rPr>
              <a:t>Dinner at  Fuji’s </a:t>
            </a:r>
          </a:p>
        </p:txBody>
      </p:sp>
      <p:sp>
        <p:nvSpPr>
          <p:cNvPr id="313" name="Shape 313"/>
          <p:cNvSpPr txBox="1"/>
          <p:nvPr/>
        </p:nvSpPr>
        <p:spPr>
          <a:xfrm>
            <a:off x="-56375" y="1745800"/>
            <a:ext cx="2526600" cy="676800"/>
          </a:xfrm>
          <a:prstGeom prst="rect">
            <a:avLst/>
          </a:prstGeom>
          <a:noFill/>
          <a:ln>
            <a:noFill/>
          </a:ln>
        </p:spPr>
        <p:txBody>
          <a:bodyPr anchorCtr="0" anchor="t" bIns="91425" lIns="91425" rIns="91425" wrap="square" tIns="91425">
            <a:noAutofit/>
          </a:bodyPr>
          <a:lstStyle/>
          <a:p>
            <a:pPr lvl="0">
              <a:spcBef>
                <a:spcPts val="0"/>
              </a:spcBef>
              <a:buNone/>
            </a:pPr>
            <a:r>
              <a:rPr lang="en" sz="1800">
                <a:latin typeface="Acme"/>
                <a:ea typeface="Acme"/>
                <a:cs typeface="Acme"/>
                <a:sym typeface="Acme"/>
              </a:rPr>
              <a:t>Time to leave: 6:30</a:t>
            </a:r>
          </a:p>
          <a:p>
            <a:pPr lvl="0">
              <a:spcBef>
                <a:spcPts val="0"/>
              </a:spcBef>
              <a:buNone/>
            </a:pPr>
            <a:r>
              <a:rPr lang="en" sz="1800">
                <a:latin typeface="Acme"/>
                <a:ea typeface="Acme"/>
                <a:cs typeface="Acme"/>
                <a:sym typeface="Acme"/>
              </a:rPr>
              <a:t>Time to be home: 8:45</a:t>
            </a:r>
          </a:p>
        </p:txBody>
      </p:sp>
      <p:sp>
        <p:nvSpPr>
          <p:cNvPr id="314" name="Shape 314"/>
          <p:cNvSpPr txBox="1"/>
          <p:nvPr/>
        </p:nvSpPr>
        <p:spPr>
          <a:xfrm>
            <a:off x="56400" y="2695825"/>
            <a:ext cx="2413800" cy="1240800"/>
          </a:xfrm>
          <a:prstGeom prst="rect">
            <a:avLst/>
          </a:prstGeom>
          <a:noFill/>
          <a:ln>
            <a:noFill/>
          </a:ln>
        </p:spPr>
        <p:txBody>
          <a:bodyPr anchorCtr="0" anchor="t" bIns="91425" lIns="91425" rIns="91425" wrap="square" tIns="91425">
            <a:noAutofit/>
          </a:bodyPr>
          <a:lstStyle/>
          <a:p>
            <a:pPr lvl="0">
              <a:spcBef>
                <a:spcPts val="0"/>
              </a:spcBef>
              <a:buNone/>
            </a:pPr>
            <a:r>
              <a:rPr lang="en" sz="1800">
                <a:latin typeface="Acme"/>
                <a:ea typeface="Acme"/>
                <a:cs typeface="Acme"/>
                <a:sym typeface="Acme"/>
              </a:rPr>
              <a:t>Activities: Eat and have good conversation in order to get to know each other better.</a:t>
            </a:r>
          </a:p>
        </p:txBody>
      </p:sp>
      <p:sp>
        <p:nvSpPr>
          <p:cNvPr id="315" name="Shape 315"/>
          <p:cNvSpPr txBox="1"/>
          <p:nvPr/>
        </p:nvSpPr>
        <p:spPr>
          <a:xfrm>
            <a:off x="2853750" y="821225"/>
            <a:ext cx="2334900" cy="913800"/>
          </a:xfrm>
          <a:prstGeom prst="rect">
            <a:avLst/>
          </a:prstGeom>
          <a:noFill/>
          <a:ln>
            <a:noFill/>
          </a:ln>
        </p:spPr>
        <p:txBody>
          <a:bodyPr anchorCtr="0" anchor="t" bIns="91425" lIns="91425" rIns="91425" wrap="square" tIns="91425">
            <a:noAutofit/>
          </a:bodyPr>
          <a:lstStyle/>
          <a:p>
            <a:pPr lvl="0">
              <a:spcBef>
                <a:spcPts val="0"/>
              </a:spcBef>
              <a:buNone/>
            </a:pPr>
            <a:r>
              <a:rPr lang="en" sz="1800">
                <a:latin typeface="Acme"/>
                <a:ea typeface="Acme"/>
                <a:cs typeface="Acme"/>
                <a:sym typeface="Acme"/>
              </a:rPr>
              <a:t>Transportation: His vehicle </a:t>
            </a:r>
          </a:p>
        </p:txBody>
      </p:sp>
      <p:sp>
        <p:nvSpPr>
          <p:cNvPr id="316" name="Shape 316"/>
          <p:cNvSpPr txBox="1"/>
          <p:nvPr/>
        </p:nvSpPr>
        <p:spPr>
          <a:xfrm>
            <a:off x="2757900" y="1666300"/>
            <a:ext cx="2526600" cy="961800"/>
          </a:xfrm>
          <a:prstGeom prst="rect">
            <a:avLst/>
          </a:prstGeom>
          <a:noFill/>
          <a:ln>
            <a:noFill/>
          </a:ln>
        </p:spPr>
        <p:txBody>
          <a:bodyPr anchorCtr="0" anchor="t" bIns="91425" lIns="91425" rIns="91425" wrap="square" tIns="91425">
            <a:noAutofit/>
          </a:bodyPr>
          <a:lstStyle/>
          <a:p>
            <a:pPr lvl="0">
              <a:spcBef>
                <a:spcPts val="0"/>
              </a:spcBef>
              <a:buNone/>
            </a:pPr>
            <a:r>
              <a:rPr lang="en" sz="1800">
                <a:latin typeface="Acme"/>
                <a:ea typeface="Acme"/>
                <a:cs typeface="Acme"/>
                <a:sym typeface="Acme"/>
              </a:rPr>
              <a:t>Dress: nice but not overdressed. Something like jeans and a nice shirt.</a:t>
            </a:r>
          </a:p>
        </p:txBody>
      </p:sp>
      <p:sp>
        <p:nvSpPr>
          <p:cNvPr id="317" name="Shape 317"/>
          <p:cNvSpPr txBox="1"/>
          <p:nvPr/>
        </p:nvSpPr>
        <p:spPr>
          <a:xfrm>
            <a:off x="2695825" y="2921425"/>
            <a:ext cx="2695800" cy="1028700"/>
          </a:xfrm>
          <a:prstGeom prst="rect">
            <a:avLst/>
          </a:prstGeom>
          <a:noFill/>
          <a:ln>
            <a:noFill/>
          </a:ln>
        </p:spPr>
        <p:txBody>
          <a:bodyPr anchorCtr="0" anchor="t" bIns="91425" lIns="91425" rIns="91425" wrap="square" tIns="91425">
            <a:noAutofit/>
          </a:bodyPr>
          <a:lstStyle/>
          <a:p>
            <a:pPr lvl="0">
              <a:spcBef>
                <a:spcPts val="0"/>
              </a:spcBef>
              <a:buNone/>
            </a:pPr>
            <a:r>
              <a:rPr lang="en" sz="1800">
                <a:latin typeface="Acme"/>
                <a:ea typeface="Acme"/>
                <a:cs typeface="Acme"/>
                <a:sym typeface="Acme"/>
              </a:rPr>
              <a:t>Cost: $40-$50</a:t>
            </a:r>
          </a:p>
        </p:txBody>
      </p:sp>
      <p:sp>
        <p:nvSpPr>
          <p:cNvPr id="318" name="Shape 318"/>
          <p:cNvSpPr txBox="1"/>
          <p:nvPr/>
        </p:nvSpPr>
        <p:spPr>
          <a:xfrm>
            <a:off x="5752575" y="854675"/>
            <a:ext cx="2695800" cy="676800"/>
          </a:xfrm>
          <a:prstGeom prst="rect">
            <a:avLst/>
          </a:prstGeom>
          <a:noFill/>
          <a:ln>
            <a:noFill/>
          </a:ln>
        </p:spPr>
        <p:txBody>
          <a:bodyPr anchorCtr="0" anchor="t" bIns="91425" lIns="91425" rIns="91425" wrap="square" tIns="91425">
            <a:noAutofit/>
          </a:bodyPr>
          <a:lstStyle/>
          <a:p>
            <a:pPr lvl="0">
              <a:spcBef>
                <a:spcPts val="0"/>
              </a:spcBef>
              <a:buNone/>
            </a:pPr>
            <a:r>
              <a:rPr lang="en" sz="1800">
                <a:latin typeface="Acme"/>
                <a:ea typeface="Acme"/>
                <a:cs typeface="Acme"/>
                <a:sym typeface="Acme"/>
              </a:rPr>
              <a:t>Time of year: Fall or Winter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322" name="Shape 322"/>
        <p:cNvGrpSpPr/>
        <p:nvPr/>
      </p:nvGrpSpPr>
      <p:grpSpPr>
        <a:xfrm>
          <a:off x="0" y="0"/>
          <a:ext cx="0" cy="0"/>
          <a:chOff x="0" y="0"/>
          <a:chExt cx="0" cy="0"/>
        </a:xfrm>
      </p:grpSpPr>
      <p:sp>
        <p:nvSpPr>
          <p:cNvPr id="323" name="Shape 3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Ty’s slide</a:t>
            </a:r>
          </a:p>
        </p:txBody>
      </p:sp>
      <p:pic>
        <p:nvPicPr>
          <p:cNvPr id="324" name="Shape 324"/>
          <p:cNvPicPr preferRelativeResize="0"/>
          <p:nvPr/>
        </p:nvPicPr>
        <p:blipFill rotWithShape="1">
          <a:blip r:embed="rId3">
            <a:alphaModFix/>
          </a:blip>
          <a:srcRect b="0" l="0" r="0" t="0"/>
          <a:stretch/>
        </p:blipFill>
        <p:spPr>
          <a:xfrm>
            <a:off x="0" y="1017725"/>
            <a:ext cx="2867700" cy="2275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9EAFB8"/>
            </a:gs>
            <a:gs pos="100000">
              <a:srgbClr val="616D73"/>
            </a:gs>
          </a:gsLst>
          <a:path path="circle">
            <a:fillToRect b="50%" l="50%" r="50%" t="50%"/>
          </a:path>
          <a:tileRect/>
        </a:gradFill>
      </p:bgPr>
    </p:bg>
    <p:spTree>
      <p:nvGrpSpPr>
        <p:cNvPr id="328" name="Shape 328"/>
        <p:cNvGrpSpPr/>
        <p:nvPr/>
      </p:nvGrpSpPr>
      <p:grpSpPr>
        <a:xfrm>
          <a:off x="0" y="0"/>
          <a:ext cx="0" cy="0"/>
          <a:chOff x="0" y="0"/>
          <a:chExt cx="0" cy="0"/>
        </a:xfrm>
      </p:grpSpPr>
      <p:sp>
        <p:nvSpPr>
          <p:cNvPr id="329" name="Shape 3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latin typeface="Chewy"/>
                <a:ea typeface="Chewy"/>
                <a:cs typeface="Chewy"/>
                <a:sym typeface="Chewy"/>
              </a:rPr>
              <a:t>Ty</a:t>
            </a:r>
          </a:p>
        </p:txBody>
      </p:sp>
      <p:sp>
        <p:nvSpPr>
          <p:cNvPr id="330" name="Shape 330"/>
          <p:cNvSpPr/>
          <p:nvPr/>
        </p:nvSpPr>
        <p:spPr>
          <a:xfrm>
            <a:off x="420900" y="2549175"/>
            <a:ext cx="8302200" cy="572700"/>
          </a:xfrm>
          <a:prstGeom prst="leftRightArrow">
            <a:avLst>
              <a:gd fmla="val 50000" name="adj1"/>
              <a:gd fmla="val 50000" name="adj2"/>
            </a:avLst>
          </a:prstGeom>
          <a:solidFill>
            <a:srgbClr val="9900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						</a:t>
            </a:r>
            <a:r>
              <a:rPr lang="en" sz="3000">
                <a:solidFill>
                  <a:srgbClr val="FFFFFF"/>
                </a:solidFill>
                <a:latin typeface="Amatic SC"/>
                <a:ea typeface="Amatic SC"/>
                <a:cs typeface="Amatic SC"/>
                <a:sym typeface="Amatic SC"/>
              </a:rPr>
              <a:t>History of tobacco</a:t>
            </a:r>
            <a:r>
              <a:rPr lang="en" sz="3000"/>
              <a:t>	</a:t>
            </a:r>
          </a:p>
        </p:txBody>
      </p:sp>
      <p:sp>
        <p:nvSpPr>
          <p:cNvPr id="331" name="Shape 331"/>
          <p:cNvSpPr txBox="1"/>
          <p:nvPr/>
        </p:nvSpPr>
        <p:spPr>
          <a:xfrm>
            <a:off x="3966500" y="1342275"/>
            <a:ext cx="1331100" cy="1206900"/>
          </a:xfrm>
          <a:prstGeom prst="rect">
            <a:avLst/>
          </a:prstGeom>
          <a:noFill/>
          <a:ln>
            <a:noFill/>
          </a:ln>
        </p:spPr>
        <p:txBody>
          <a:bodyPr anchorCtr="0" anchor="t" bIns="91425" lIns="91425" rIns="91425" wrap="square" tIns="91425">
            <a:noAutofit/>
          </a:bodyPr>
          <a:lstStyle/>
          <a:p>
            <a:pPr lvl="0">
              <a:spcBef>
                <a:spcPts val="0"/>
              </a:spcBef>
              <a:buNone/>
            </a:pPr>
            <a:r>
              <a:t/>
            </a:r>
            <a:endParaRPr>
              <a:latin typeface="Amatic SC"/>
              <a:ea typeface="Amatic SC"/>
              <a:cs typeface="Amatic SC"/>
              <a:sym typeface="Amatic SC"/>
            </a:endParaRPr>
          </a:p>
        </p:txBody>
      </p:sp>
      <p:sp>
        <p:nvSpPr>
          <p:cNvPr id="332" name="Shape 332"/>
          <p:cNvSpPr/>
          <p:nvPr/>
        </p:nvSpPr>
        <p:spPr>
          <a:xfrm>
            <a:off x="420900" y="1342275"/>
            <a:ext cx="1424700" cy="12069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Clr>
                <a:schemeClr val="dk1"/>
              </a:buClr>
              <a:buSzPts val="1100"/>
              <a:buFont typeface="Arial"/>
              <a:buNone/>
            </a:pPr>
            <a:r>
              <a:rPr b="1" lang="en">
                <a:solidFill>
                  <a:schemeClr val="dk1"/>
                </a:solidFill>
                <a:latin typeface="Amatic SC"/>
                <a:ea typeface="Amatic SC"/>
                <a:cs typeface="Amatic SC"/>
                <a:sym typeface="Amatic SC"/>
              </a:rPr>
              <a:t>1492: Tobacco is discovered by Christopher Columbus and smoking in introduced in Spain</a:t>
            </a:r>
          </a:p>
        </p:txBody>
      </p:sp>
      <p:sp>
        <p:nvSpPr>
          <p:cNvPr id="333" name="Shape 333"/>
          <p:cNvSpPr/>
          <p:nvPr/>
        </p:nvSpPr>
        <p:spPr>
          <a:xfrm rot="10800000">
            <a:off x="970050" y="3121875"/>
            <a:ext cx="1424700" cy="10491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4" name="Shape 334"/>
          <p:cNvSpPr txBox="1"/>
          <p:nvPr/>
        </p:nvSpPr>
        <p:spPr>
          <a:xfrm>
            <a:off x="1049000" y="3225975"/>
            <a:ext cx="1274700" cy="913500"/>
          </a:xfrm>
          <a:prstGeom prst="rect">
            <a:avLst/>
          </a:prstGeom>
          <a:noFill/>
          <a:ln>
            <a:noFill/>
          </a:ln>
        </p:spPr>
        <p:txBody>
          <a:bodyPr anchorCtr="0" anchor="t" bIns="91425" lIns="91425" rIns="91425" wrap="square" tIns="91425">
            <a:noAutofit/>
          </a:bodyPr>
          <a:lstStyle/>
          <a:p>
            <a:pPr lvl="0">
              <a:spcBef>
                <a:spcPts val="0"/>
              </a:spcBef>
              <a:buNone/>
            </a:pPr>
            <a:r>
              <a:rPr b="1" lang="en">
                <a:latin typeface="Amatic SC"/>
                <a:ea typeface="Amatic SC"/>
                <a:cs typeface="Amatic SC"/>
                <a:sym typeface="Amatic SC"/>
              </a:rPr>
              <a:t>1572: Sir Francis drake introduces pipe smoking to Britain </a:t>
            </a:r>
          </a:p>
        </p:txBody>
      </p:sp>
      <p:sp>
        <p:nvSpPr>
          <p:cNvPr id="335" name="Shape 335"/>
          <p:cNvSpPr/>
          <p:nvPr/>
        </p:nvSpPr>
        <p:spPr>
          <a:xfrm>
            <a:off x="2707100" y="1488900"/>
            <a:ext cx="1116600" cy="9813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6" name="Shape 336"/>
          <p:cNvSpPr txBox="1"/>
          <p:nvPr/>
        </p:nvSpPr>
        <p:spPr>
          <a:xfrm>
            <a:off x="2763500" y="1579150"/>
            <a:ext cx="1003800" cy="778200"/>
          </a:xfrm>
          <a:prstGeom prst="rect">
            <a:avLst/>
          </a:prstGeom>
          <a:noFill/>
          <a:ln>
            <a:noFill/>
          </a:ln>
        </p:spPr>
        <p:txBody>
          <a:bodyPr anchorCtr="0" anchor="t" bIns="91425" lIns="91425" rIns="91425" wrap="square" tIns="91425">
            <a:noAutofit/>
          </a:bodyPr>
          <a:lstStyle/>
          <a:p>
            <a:pPr lvl="0">
              <a:spcBef>
                <a:spcPts val="0"/>
              </a:spcBef>
              <a:buNone/>
            </a:pPr>
            <a:r>
              <a:rPr b="1" lang="en">
                <a:latin typeface="Amatic SC"/>
                <a:ea typeface="Amatic SC"/>
                <a:cs typeface="Amatic SC"/>
                <a:sym typeface="Amatic SC"/>
              </a:rPr>
              <a:t>1610:First tobacco vending machine</a:t>
            </a:r>
          </a:p>
        </p:txBody>
      </p:sp>
      <p:sp>
        <p:nvSpPr>
          <p:cNvPr id="337" name="Shape 337"/>
          <p:cNvSpPr/>
          <p:nvPr/>
        </p:nvSpPr>
        <p:spPr>
          <a:xfrm rot="10800000">
            <a:off x="4128350" y="3226100"/>
            <a:ext cx="1116600" cy="10263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8" name="Shape 338"/>
          <p:cNvSpPr txBox="1"/>
          <p:nvPr/>
        </p:nvSpPr>
        <p:spPr>
          <a:xfrm>
            <a:off x="4162175" y="3316200"/>
            <a:ext cx="1116600" cy="620400"/>
          </a:xfrm>
          <a:prstGeom prst="rect">
            <a:avLst/>
          </a:prstGeom>
          <a:noFill/>
          <a:ln>
            <a:noFill/>
          </a:ln>
        </p:spPr>
        <p:txBody>
          <a:bodyPr anchorCtr="0" anchor="t" bIns="91425" lIns="91425" rIns="91425" wrap="square" tIns="91425">
            <a:noAutofit/>
          </a:bodyPr>
          <a:lstStyle/>
          <a:p>
            <a:pPr lvl="0">
              <a:spcBef>
                <a:spcPts val="0"/>
              </a:spcBef>
              <a:buNone/>
            </a:pPr>
            <a:r>
              <a:rPr b="1" lang="en">
                <a:latin typeface="Amatic SC"/>
                <a:ea typeface="Amatic SC"/>
                <a:cs typeface="Amatic SC"/>
                <a:sym typeface="Amatic SC"/>
              </a:rPr>
              <a:t>1730: First tobacco factory </a:t>
            </a:r>
          </a:p>
        </p:txBody>
      </p:sp>
      <p:sp>
        <p:nvSpPr>
          <p:cNvPr id="339" name="Shape 339"/>
          <p:cNvSpPr/>
          <p:nvPr/>
        </p:nvSpPr>
        <p:spPr>
          <a:xfrm>
            <a:off x="4985575" y="1499950"/>
            <a:ext cx="1195500" cy="10491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0" name="Shape 340"/>
          <p:cNvSpPr txBox="1"/>
          <p:nvPr/>
        </p:nvSpPr>
        <p:spPr>
          <a:xfrm>
            <a:off x="5064475" y="1463650"/>
            <a:ext cx="1116600" cy="981300"/>
          </a:xfrm>
          <a:prstGeom prst="rect">
            <a:avLst/>
          </a:prstGeom>
          <a:noFill/>
          <a:ln>
            <a:noFill/>
          </a:ln>
        </p:spPr>
        <p:txBody>
          <a:bodyPr anchorCtr="0" anchor="t" bIns="91425" lIns="91425" rIns="91425" wrap="square" tIns="91425">
            <a:noAutofit/>
          </a:bodyPr>
          <a:lstStyle/>
          <a:p>
            <a:pPr lvl="0">
              <a:spcBef>
                <a:spcPts val="0"/>
              </a:spcBef>
              <a:buNone/>
            </a:pPr>
            <a:r>
              <a:rPr b="1" lang="en">
                <a:latin typeface="Amatic SC"/>
                <a:ea typeface="Amatic SC"/>
                <a:cs typeface="Amatic SC"/>
                <a:sym typeface="Amatic SC"/>
              </a:rPr>
              <a:t>1908: UK children’s act prevents children under 16 from using tobacco</a:t>
            </a:r>
          </a:p>
        </p:txBody>
      </p:sp>
      <p:sp>
        <p:nvSpPr>
          <p:cNvPr id="341" name="Shape 341"/>
          <p:cNvSpPr/>
          <p:nvPr/>
        </p:nvSpPr>
        <p:spPr>
          <a:xfrm rot="10800000">
            <a:off x="5921900" y="3203300"/>
            <a:ext cx="1161600" cy="9363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2" name="Shape 342"/>
          <p:cNvSpPr txBox="1"/>
          <p:nvPr/>
        </p:nvSpPr>
        <p:spPr>
          <a:xfrm>
            <a:off x="5966900" y="3203175"/>
            <a:ext cx="1060200" cy="936300"/>
          </a:xfrm>
          <a:prstGeom prst="rect">
            <a:avLst/>
          </a:prstGeom>
          <a:noFill/>
          <a:ln>
            <a:noFill/>
          </a:ln>
        </p:spPr>
        <p:txBody>
          <a:bodyPr anchorCtr="0" anchor="t" bIns="91425" lIns="91425" rIns="91425" wrap="square" tIns="91425">
            <a:noAutofit/>
          </a:bodyPr>
          <a:lstStyle/>
          <a:p>
            <a:pPr lvl="0">
              <a:spcBef>
                <a:spcPts val="0"/>
              </a:spcBef>
              <a:buNone/>
            </a:pPr>
            <a:r>
              <a:rPr b="1" lang="en">
                <a:latin typeface="Amatic SC"/>
                <a:ea typeface="Amatic SC"/>
                <a:cs typeface="Amatic SC"/>
                <a:sym typeface="Amatic SC"/>
              </a:rPr>
              <a:t>1912: Tobacco is found to be the cause of lung problems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9FF"/>
        </a:solidFill>
      </p:bgPr>
    </p:bg>
    <p:spTree>
      <p:nvGrpSpPr>
        <p:cNvPr id="346" name="Shape 346"/>
        <p:cNvGrpSpPr/>
        <p:nvPr/>
      </p:nvGrpSpPr>
      <p:grpSpPr>
        <a:xfrm>
          <a:off x="0" y="0"/>
          <a:ext cx="0" cy="0"/>
          <a:chOff x="0" y="0"/>
          <a:chExt cx="0" cy="0"/>
        </a:xfrm>
      </p:grpSpPr>
      <p:pic>
        <p:nvPicPr>
          <p:cNvPr id="347" name="Shape 347"/>
          <p:cNvPicPr preferRelativeResize="0"/>
          <p:nvPr/>
        </p:nvPicPr>
        <p:blipFill>
          <a:blip r:embed="rId3">
            <a:alphaModFix/>
          </a:blip>
          <a:stretch>
            <a:fillRect/>
          </a:stretch>
        </p:blipFill>
        <p:spPr>
          <a:xfrm>
            <a:off x="2538825" y="0"/>
            <a:ext cx="2466975" cy="1300200"/>
          </a:xfrm>
          <a:prstGeom prst="rect">
            <a:avLst/>
          </a:prstGeom>
          <a:noFill/>
          <a:ln>
            <a:noFill/>
          </a:ln>
        </p:spPr>
      </p:pic>
      <p:sp>
        <p:nvSpPr>
          <p:cNvPr id="348" name="Shape 348"/>
          <p:cNvSpPr txBox="1"/>
          <p:nvPr>
            <p:ph idx="1" type="body"/>
          </p:nvPr>
        </p:nvSpPr>
        <p:spPr>
          <a:xfrm>
            <a:off x="0" y="1204375"/>
            <a:ext cx="9144000" cy="2122200"/>
          </a:xfrm>
          <a:prstGeom prst="rect">
            <a:avLst/>
          </a:prstGeom>
        </p:spPr>
        <p:txBody>
          <a:bodyPr anchorCtr="0" anchor="t" bIns="91425" lIns="91425" rIns="91425" wrap="square" tIns="91425">
            <a:noAutofit/>
          </a:bodyPr>
          <a:lstStyle/>
          <a:p>
            <a:pPr lvl="0">
              <a:spcBef>
                <a:spcPts val="0"/>
              </a:spcBef>
              <a:buNone/>
            </a:pPr>
            <a:r>
              <a:rPr lang="en" sz="1300">
                <a:solidFill>
                  <a:srgbClr val="000000"/>
                </a:solidFill>
                <a:latin typeface="Cookie"/>
                <a:ea typeface="Cookie"/>
                <a:cs typeface="Cookie"/>
                <a:sym typeface="Cookie"/>
              </a:rPr>
              <a:t>Methamphetamine(Meth) is a stimulant drug usually used as  a white, bitter tasting powder or pill. Crystal meth is a form of this drug that looks like glass fragments or shiny, bluish-white rocks. This is similar to amphetamine which is used to treat attention-deficit hyperactivity disorder (ADHD) and Narcolepsy (sleeping disorder). Some women may be using this drug while pregnant this is not something that should happen because children who are exposed to meth before birth can have behavioral problems as young as the age of 3. These problems are manageable yes, but why risk hurting your child? The trick about the exposure of the child to drugs before birth being manageable is that it must be the child and the parent of the child getting help early on rather than waiting till it’s too late. A newer study found around the 90s that researchers have followed children in the Midwest and West who had been exposed to meth while in the mother's womb. They then compared their behavior to that of similar children who hadn’t been exposed to these drugs and found that meth-exposed children found to be more likely to be emotionally reactive, anxious, and depressed at age 3. Also they were found to be more likely to show aggressive behavior and symptoms of ADHD at age 5. Now, we know that the women in the relationship being on drugs during pregnancy has effect on the child’s health, but can the male being on drugs while planning on having kids affect the health of the child? Addiction in the male can hurt the baby but not by birth defects but by early miscarriages.</a:t>
            </a:r>
          </a:p>
        </p:txBody>
      </p:sp>
      <p:sp>
        <p:nvSpPr>
          <p:cNvPr id="349" name="Shape 349"/>
          <p:cNvSpPr txBox="1"/>
          <p:nvPr>
            <p:ph type="title"/>
          </p:nvPr>
        </p:nvSpPr>
        <p:spPr>
          <a:xfrm>
            <a:off x="3754725" y="727500"/>
            <a:ext cx="1251000" cy="572700"/>
          </a:xfrm>
          <a:prstGeom prst="rect">
            <a:avLst/>
          </a:prstGeom>
        </p:spPr>
        <p:txBody>
          <a:bodyPr anchorCtr="0" anchor="t" bIns="91425" lIns="91425" rIns="91425" wrap="square" tIns="91425">
            <a:noAutofit/>
          </a:bodyPr>
          <a:lstStyle/>
          <a:p>
            <a:pPr lvl="0">
              <a:spcBef>
                <a:spcPts val="0"/>
              </a:spcBef>
              <a:buNone/>
            </a:pPr>
            <a:r>
              <a:rPr b="1" lang="en">
                <a:latin typeface="Great Vibes"/>
                <a:ea typeface="Great Vibes"/>
                <a:cs typeface="Great Vibes"/>
                <a:sym typeface="Great Vibes"/>
              </a:rPr>
              <a:t>Haley’s</a:t>
            </a:r>
          </a:p>
        </p:txBody>
      </p:sp>
      <p:pic>
        <p:nvPicPr>
          <p:cNvPr id="350" name="Shape 350"/>
          <p:cNvPicPr preferRelativeResize="0"/>
          <p:nvPr/>
        </p:nvPicPr>
        <p:blipFill>
          <a:blip r:embed="rId4">
            <a:alphaModFix/>
          </a:blip>
          <a:stretch>
            <a:fillRect/>
          </a:stretch>
        </p:blipFill>
        <p:spPr>
          <a:xfrm>
            <a:off x="0" y="3378475"/>
            <a:ext cx="2932776" cy="1765025"/>
          </a:xfrm>
          <a:prstGeom prst="rect">
            <a:avLst/>
          </a:prstGeom>
          <a:noFill/>
          <a:ln>
            <a:noFill/>
          </a:ln>
        </p:spPr>
      </p:pic>
      <p:pic>
        <p:nvPicPr>
          <p:cNvPr id="351" name="Shape 351"/>
          <p:cNvPicPr preferRelativeResize="0"/>
          <p:nvPr/>
        </p:nvPicPr>
        <p:blipFill>
          <a:blip r:embed="rId5">
            <a:alphaModFix/>
          </a:blip>
          <a:stretch>
            <a:fillRect/>
          </a:stretch>
        </p:blipFill>
        <p:spPr>
          <a:xfrm>
            <a:off x="3754722" y="3326575"/>
            <a:ext cx="2494977" cy="1868825"/>
          </a:xfrm>
          <a:prstGeom prst="rect">
            <a:avLst/>
          </a:prstGeom>
          <a:noFill/>
          <a:ln>
            <a:noFill/>
          </a:ln>
        </p:spPr>
      </p:pic>
      <p:pic>
        <p:nvPicPr>
          <p:cNvPr id="352" name="Shape 352"/>
          <p:cNvPicPr preferRelativeResize="0"/>
          <p:nvPr/>
        </p:nvPicPr>
        <p:blipFill>
          <a:blip r:embed="rId6">
            <a:alphaModFix/>
          </a:blip>
          <a:stretch>
            <a:fillRect/>
          </a:stretch>
        </p:blipFill>
        <p:spPr>
          <a:xfrm>
            <a:off x="7071650" y="3326575"/>
            <a:ext cx="2072350" cy="1816925"/>
          </a:xfrm>
          <a:prstGeom prst="rect">
            <a:avLst/>
          </a:prstGeom>
          <a:noFill/>
          <a:ln>
            <a:noFill/>
          </a:ln>
        </p:spPr>
      </p:pic>
      <p:pic>
        <p:nvPicPr>
          <p:cNvPr id="353" name="Shape 353"/>
          <p:cNvPicPr preferRelativeResize="0"/>
          <p:nvPr/>
        </p:nvPicPr>
        <p:blipFill>
          <a:blip r:embed="rId7">
            <a:alphaModFix/>
          </a:blip>
          <a:stretch>
            <a:fillRect/>
          </a:stretch>
        </p:blipFill>
        <p:spPr>
          <a:xfrm>
            <a:off x="7175950" y="0"/>
            <a:ext cx="1968050" cy="1248000"/>
          </a:xfrm>
          <a:prstGeom prst="rect">
            <a:avLst/>
          </a:prstGeom>
          <a:noFill/>
          <a:ln>
            <a:noFill/>
          </a:ln>
        </p:spPr>
      </p:pic>
      <p:pic>
        <p:nvPicPr>
          <p:cNvPr id="354" name="Shape 354"/>
          <p:cNvPicPr preferRelativeResize="0"/>
          <p:nvPr/>
        </p:nvPicPr>
        <p:blipFill>
          <a:blip r:embed="rId8">
            <a:alphaModFix/>
          </a:blip>
          <a:stretch>
            <a:fillRect/>
          </a:stretch>
        </p:blipFill>
        <p:spPr>
          <a:xfrm>
            <a:off x="0" y="0"/>
            <a:ext cx="1898725" cy="1300200"/>
          </a:xfrm>
          <a:prstGeom prst="rect">
            <a:avLst/>
          </a:prstGeom>
          <a:noFill/>
          <a:ln>
            <a:noFill/>
          </a:ln>
        </p:spPr>
      </p:pic>
      <p:pic>
        <p:nvPicPr>
          <p:cNvPr id="355" name="Shape 355"/>
          <p:cNvPicPr preferRelativeResize="0"/>
          <p:nvPr/>
        </p:nvPicPr>
        <p:blipFill>
          <a:blip r:embed="rId9">
            <a:alphaModFix/>
          </a:blip>
          <a:stretch>
            <a:fillRect/>
          </a:stretch>
        </p:blipFill>
        <p:spPr>
          <a:xfrm>
            <a:off x="5005800" y="0"/>
            <a:ext cx="2152275" cy="1300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type="title"/>
          </p:nvPr>
        </p:nvSpPr>
        <p:spPr>
          <a:xfrm>
            <a:off x="3258200" y="289950"/>
            <a:ext cx="2023500" cy="572700"/>
          </a:xfrm>
          <a:prstGeom prst="rect">
            <a:avLst/>
          </a:prstGeom>
        </p:spPr>
        <p:txBody>
          <a:bodyPr anchorCtr="0" anchor="t" bIns="91425" lIns="91425" rIns="91425" wrap="square" tIns="91425">
            <a:noAutofit/>
          </a:bodyPr>
          <a:lstStyle/>
          <a:p>
            <a:pPr lvl="0">
              <a:spcBef>
                <a:spcPts val="0"/>
              </a:spcBef>
              <a:buNone/>
            </a:pPr>
            <a:r>
              <a:rPr b="1" lang="en">
                <a:latin typeface="Dancing Script"/>
                <a:ea typeface="Dancing Script"/>
                <a:cs typeface="Dancing Script"/>
                <a:sym typeface="Dancing Script"/>
              </a:rPr>
              <a:t>Haley’s slide</a:t>
            </a:r>
          </a:p>
        </p:txBody>
      </p:sp>
      <p:sp>
        <p:nvSpPr>
          <p:cNvPr id="361" name="Shape 361"/>
          <p:cNvSpPr txBox="1"/>
          <p:nvPr>
            <p:ph idx="1" type="body"/>
          </p:nvPr>
        </p:nvSpPr>
        <p:spPr>
          <a:xfrm>
            <a:off x="0" y="1152600"/>
            <a:ext cx="2348400" cy="3990900"/>
          </a:xfrm>
          <a:prstGeom prst="rect">
            <a:avLst/>
          </a:prstGeom>
          <a:solidFill>
            <a:srgbClr val="000000"/>
          </a:solidFill>
        </p:spPr>
        <p:txBody>
          <a:bodyPr anchorCtr="0" anchor="t" bIns="91425" lIns="91425" rIns="91425" wrap="square" tIns="91425">
            <a:noAutofit/>
          </a:bodyPr>
          <a:lstStyle/>
          <a:p>
            <a:pPr lvl="0">
              <a:spcBef>
                <a:spcPts val="0"/>
              </a:spcBef>
              <a:buNone/>
            </a:pPr>
            <a:r>
              <a:rPr lang="en" sz="1100">
                <a:solidFill>
                  <a:srgbClr val="FFFFFF"/>
                </a:solidFill>
                <a:latin typeface="Pacifico"/>
                <a:ea typeface="Pacifico"/>
                <a:cs typeface="Pacifico"/>
                <a:sym typeface="Pacifico"/>
              </a:rPr>
              <a:t>Bronchitis- Is the inflammation of the mucous membrane in the Bronchial tubes. This is a very common illness. More than 3 million cases per year in the U.S. It does spread easily it’s usually self treatable, also it only last a few days to a couple of weeks, you can often self diagnose yourself to know you have this illness due to the symptoms you may be having. For example a few of the symptoms may be coughing, runny nose, whole body ache, chest tightness, headache, shortness of breath, sleeping difficult, and or sore throat. Coughing can be critical, dry, or even phlegm. Bronchitis is divided into acute and chronic,acute is also known as a chest cold. 90% of cases are bacterial infections.</a:t>
            </a:r>
          </a:p>
        </p:txBody>
      </p:sp>
      <p:sp>
        <p:nvSpPr>
          <p:cNvPr id="362" name="Shape 362"/>
          <p:cNvSpPr txBox="1"/>
          <p:nvPr/>
        </p:nvSpPr>
        <p:spPr>
          <a:xfrm>
            <a:off x="6795600" y="1152600"/>
            <a:ext cx="2348400" cy="3990900"/>
          </a:xfrm>
          <a:prstGeom prst="rect">
            <a:avLst/>
          </a:prstGeom>
          <a:solidFill>
            <a:srgbClr val="000000"/>
          </a:solidFill>
          <a:ln>
            <a:noFill/>
          </a:ln>
        </p:spPr>
        <p:txBody>
          <a:bodyPr anchorCtr="0" anchor="t" bIns="91425" lIns="91425" rIns="91425" wrap="square" tIns="91425">
            <a:noAutofit/>
          </a:bodyPr>
          <a:lstStyle/>
          <a:p>
            <a:pPr lvl="0">
              <a:spcBef>
                <a:spcPts val="0"/>
              </a:spcBef>
              <a:buNone/>
            </a:pPr>
            <a:r>
              <a:rPr lang="en" sz="1100">
                <a:solidFill>
                  <a:srgbClr val="FFFFFF"/>
                </a:solidFill>
                <a:latin typeface="Pacifico"/>
                <a:ea typeface="Pacifico"/>
                <a:cs typeface="Pacifico"/>
                <a:sym typeface="Pacifico"/>
              </a:rPr>
              <a:t>Acute bronchitis Also may be </a:t>
            </a:r>
            <a:r>
              <a:rPr lang="en" sz="1100">
                <a:solidFill>
                  <a:srgbClr val="FFFFFF"/>
                </a:solidFill>
                <a:latin typeface="Pacifico"/>
                <a:ea typeface="Pacifico"/>
                <a:cs typeface="Pacifico"/>
                <a:sym typeface="Pacifico"/>
              </a:rPr>
              <a:t>caused</a:t>
            </a:r>
            <a:r>
              <a:rPr lang="en" sz="1100">
                <a:solidFill>
                  <a:srgbClr val="FFFFFF"/>
                </a:solidFill>
                <a:latin typeface="Pacifico"/>
                <a:ea typeface="Pacifico"/>
                <a:cs typeface="Pacifico"/>
                <a:sym typeface="Pacifico"/>
              </a:rPr>
              <a:t> by bacterial infection and. Exposure to substances that irritate the lungs such as tobacco, smoke, dust, fumes from perfumes or , vapors and air pollution. There is also a chronic bronchitis which is long term and very serious, may be caused the same things as acute. Here are some treatments for bronchitis. </a:t>
            </a:r>
            <a:r>
              <a:rPr lang="en" sz="1100">
                <a:solidFill>
                  <a:srgbClr val="FFFFFF"/>
                </a:solidFill>
                <a:latin typeface="Pacifico"/>
                <a:ea typeface="Pacifico"/>
                <a:cs typeface="Pacifico"/>
                <a:sym typeface="Pacifico"/>
              </a:rPr>
              <a:t>Nonsteroidal anti-Inflammatory drug, Analgesic, Narcotic, and Cough medicine. Also home remedies, drink lots water. If you relish spicy food, the antidote to your phlegmy cough and congestion may hiding in your fridge or pantry. Powerful condiments like hot mustard, horseradish, and wasabi can help loosen up bronchial secretions.</a:t>
            </a:r>
          </a:p>
        </p:txBody>
      </p:sp>
      <p:pic>
        <p:nvPicPr>
          <p:cNvPr id="363" name="Shape 363"/>
          <p:cNvPicPr preferRelativeResize="0"/>
          <p:nvPr/>
        </p:nvPicPr>
        <p:blipFill>
          <a:blip r:embed="rId3">
            <a:alphaModFix/>
          </a:blip>
          <a:stretch>
            <a:fillRect/>
          </a:stretch>
        </p:blipFill>
        <p:spPr>
          <a:xfrm>
            <a:off x="2348400" y="3045325"/>
            <a:ext cx="1652550" cy="2098175"/>
          </a:xfrm>
          <a:prstGeom prst="rect">
            <a:avLst/>
          </a:prstGeom>
          <a:noFill/>
          <a:ln>
            <a:noFill/>
          </a:ln>
        </p:spPr>
      </p:pic>
      <p:pic>
        <p:nvPicPr>
          <p:cNvPr id="364" name="Shape 364"/>
          <p:cNvPicPr preferRelativeResize="0"/>
          <p:nvPr/>
        </p:nvPicPr>
        <p:blipFill>
          <a:blip r:embed="rId4">
            <a:alphaModFix/>
          </a:blip>
          <a:stretch>
            <a:fillRect/>
          </a:stretch>
        </p:blipFill>
        <p:spPr>
          <a:xfrm>
            <a:off x="4000950" y="3045325"/>
            <a:ext cx="2794646" cy="2098174"/>
          </a:xfrm>
          <a:prstGeom prst="rect">
            <a:avLst/>
          </a:prstGeom>
          <a:noFill/>
          <a:ln>
            <a:noFill/>
          </a:ln>
        </p:spPr>
      </p:pic>
      <p:pic>
        <p:nvPicPr>
          <p:cNvPr id="365" name="Shape 365"/>
          <p:cNvPicPr preferRelativeResize="0"/>
          <p:nvPr/>
        </p:nvPicPr>
        <p:blipFill>
          <a:blip r:embed="rId5">
            <a:alphaModFix/>
          </a:blip>
          <a:stretch>
            <a:fillRect/>
          </a:stretch>
        </p:blipFill>
        <p:spPr>
          <a:xfrm>
            <a:off x="2348400" y="1152600"/>
            <a:ext cx="4447200" cy="1892725"/>
          </a:xfrm>
          <a:prstGeom prst="rect">
            <a:avLst/>
          </a:prstGeom>
          <a:noFill/>
          <a:ln>
            <a:noFill/>
          </a:ln>
        </p:spPr>
      </p:pic>
      <p:pic>
        <p:nvPicPr>
          <p:cNvPr id="366" name="Shape 366"/>
          <p:cNvPicPr preferRelativeResize="0"/>
          <p:nvPr/>
        </p:nvPicPr>
        <p:blipFill>
          <a:blip r:embed="rId6">
            <a:alphaModFix/>
          </a:blip>
          <a:stretch>
            <a:fillRect/>
          </a:stretch>
        </p:blipFill>
        <p:spPr>
          <a:xfrm>
            <a:off x="0" y="0"/>
            <a:ext cx="2348400" cy="115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Adrian Turner’s </a:t>
            </a:r>
            <a:r>
              <a:rPr lang="en"/>
              <a:t>Tobacco</a:t>
            </a:r>
            <a:r>
              <a:rPr lang="en"/>
              <a:t> history</a:t>
            </a:r>
          </a:p>
        </p:txBody>
      </p:sp>
      <p:sp>
        <p:nvSpPr>
          <p:cNvPr id="67" name="Shape 67"/>
          <p:cNvSpPr txBox="1"/>
          <p:nvPr>
            <p:ph idx="1" type="body"/>
          </p:nvPr>
        </p:nvSpPr>
        <p:spPr>
          <a:xfrm rot="10800000">
            <a:off x="8832375" y="1140475"/>
            <a:ext cx="64800" cy="12000"/>
          </a:xfrm>
          <a:prstGeom prst="rect">
            <a:avLst/>
          </a:prstGeom>
        </p:spPr>
        <p:txBody>
          <a:bodyPr anchorCtr="0" anchor="t" bIns="91425" lIns="91425" rIns="91425" wrap="square" tIns="91425">
            <a:noAutofit/>
          </a:bodyPr>
          <a:lstStyle/>
          <a:p>
            <a:pPr lvl="0">
              <a:spcBef>
                <a:spcPts val="0"/>
              </a:spcBef>
              <a:buNone/>
            </a:pPr>
            <a:r>
              <a:t/>
            </a:r>
            <a:endParaRPr/>
          </a:p>
        </p:txBody>
      </p:sp>
      <p:sp>
        <p:nvSpPr>
          <p:cNvPr id="68" name="Shape 68"/>
          <p:cNvSpPr/>
          <p:nvPr/>
        </p:nvSpPr>
        <p:spPr>
          <a:xfrm>
            <a:off x="273200" y="2660850"/>
            <a:ext cx="8778300" cy="665100"/>
          </a:xfrm>
          <a:prstGeom prst="leftRightArrow">
            <a:avLst>
              <a:gd fmla="val 50000" name="adj1"/>
              <a:gd fmla="val 50000" name="adj2"/>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9" name="Shape 69"/>
          <p:cNvSpPr/>
          <p:nvPr/>
        </p:nvSpPr>
        <p:spPr>
          <a:xfrm>
            <a:off x="843400" y="1180013"/>
            <a:ext cx="1461000" cy="1362000"/>
          </a:xfrm>
          <a:prstGeom prst="wedgeRect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1492- Columbus discovered term Tobacco</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ctrTitle"/>
          </p:nvPr>
        </p:nvSpPr>
        <p:spPr>
          <a:xfrm>
            <a:off x="311700" y="0"/>
            <a:ext cx="8520600" cy="736500"/>
          </a:xfrm>
          <a:prstGeom prst="rect">
            <a:avLst/>
          </a:prstGeom>
        </p:spPr>
        <p:txBody>
          <a:bodyPr anchorCtr="0" anchor="b" bIns="91425" lIns="91425" rIns="91425" wrap="square" tIns="91425">
            <a:noAutofit/>
          </a:bodyPr>
          <a:lstStyle/>
          <a:p>
            <a:pPr lvl="0">
              <a:spcBef>
                <a:spcPts val="0"/>
              </a:spcBef>
              <a:buNone/>
            </a:pPr>
            <a:r>
              <a:rPr lang="en" sz="3000"/>
              <a:t>Austin’s Slide</a:t>
            </a:r>
          </a:p>
        </p:txBody>
      </p:sp>
      <p:sp>
        <p:nvSpPr>
          <p:cNvPr id="75" name="Shape 75"/>
          <p:cNvSpPr txBox="1"/>
          <p:nvPr>
            <p:ph idx="1" type="subTitle"/>
          </p:nvPr>
        </p:nvSpPr>
        <p:spPr>
          <a:xfrm>
            <a:off x="311700" y="1663175"/>
            <a:ext cx="8520600" cy="34803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76" name="Shape 76"/>
          <p:cNvPicPr preferRelativeResize="0"/>
          <p:nvPr/>
        </p:nvPicPr>
        <p:blipFill>
          <a:blip r:embed="rId3">
            <a:alphaModFix/>
          </a:blip>
          <a:stretch>
            <a:fillRect/>
          </a:stretch>
        </p:blipFill>
        <p:spPr>
          <a:xfrm>
            <a:off x="166300" y="2375750"/>
            <a:ext cx="8897200" cy="2685025"/>
          </a:xfrm>
          <a:prstGeom prst="rect">
            <a:avLst/>
          </a:prstGeom>
          <a:noFill/>
          <a:ln>
            <a:noFill/>
          </a:ln>
        </p:spPr>
      </p:pic>
      <p:pic>
        <p:nvPicPr>
          <p:cNvPr id="77" name="Shape 77"/>
          <p:cNvPicPr preferRelativeResize="0"/>
          <p:nvPr/>
        </p:nvPicPr>
        <p:blipFill>
          <a:blip r:embed="rId4">
            <a:alphaModFix/>
          </a:blip>
          <a:stretch>
            <a:fillRect/>
          </a:stretch>
        </p:blipFill>
        <p:spPr>
          <a:xfrm>
            <a:off x="311700" y="736500"/>
            <a:ext cx="2515450" cy="1639250"/>
          </a:xfrm>
          <a:prstGeom prst="rect">
            <a:avLst/>
          </a:prstGeom>
          <a:noFill/>
          <a:ln>
            <a:noFill/>
          </a:ln>
        </p:spPr>
      </p:pic>
      <p:pic>
        <p:nvPicPr>
          <p:cNvPr id="78" name="Shape 78"/>
          <p:cNvPicPr preferRelativeResize="0"/>
          <p:nvPr/>
        </p:nvPicPr>
        <p:blipFill>
          <a:blip r:embed="rId5">
            <a:alphaModFix/>
          </a:blip>
          <a:stretch>
            <a:fillRect/>
          </a:stretch>
        </p:blipFill>
        <p:spPr>
          <a:xfrm>
            <a:off x="2959738" y="736513"/>
            <a:ext cx="2371899" cy="1449175"/>
          </a:xfrm>
          <a:prstGeom prst="rect">
            <a:avLst/>
          </a:prstGeom>
          <a:noFill/>
          <a:ln>
            <a:noFill/>
          </a:ln>
        </p:spPr>
      </p:pic>
      <p:pic>
        <p:nvPicPr>
          <p:cNvPr id="79" name="Shape 79"/>
          <p:cNvPicPr preferRelativeResize="0"/>
          <p:nvPr/>
        </p:nvPicPr>
        <p:blipFill>
          <a:blip r:embed="rId6">
            <a:alphaModFix/>
          </a:blip>
          <a:stretch>
            <a:fillRect/>
          </a:stretch>
        </p:blipFill>
        <p:spPr>
          <a:xfrm>
            <a:off x="5464225" y="754325"/>
            <a:ext cx="2910299" cy="1413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Austin’s Slide</a:t>
            </a:r>
          </a:p>
        </p:txBody>
      </p:sp>
      <p:sp>
        <p:nvSpPr>
          <p:cNvPr id="85" name="Shape 85"/>
          <p:cNvSpPr txBox="1"/>
          <p:nvPr>
            <p:ph idx="1" type="body"/>
          </p:nvPr>
        </p:nvSpPr>
        <p:spPr>
          <a:xfrm>
            <a:off x="311700" y="1152475"/>
            <a:ext cx="8520600" cy="3943500"/>
          </a:xfrm>
          <a:prstGeom prst="rect">
            <a:avLst/>
          </a:prstGeom>
        </p:spPr>
        <p:txBody>
          <a:bodyPr anchorCtr="0" anchor="t" bIns="91425" lIns="91425" rIns="91425" wrap="square" tIns="91425">
            <a:noAutofit/>
          </a:bodyPr>
          <a:lstStyle/>
          <a:p>
            <a:pPr lvl="0">
              <a:spcBef>
                <a:spcPts val="0"/>
              </a:spcBef>
              <a:buNone/>
            </a:pPr>
            <a:r>
              <a:rPr lang="en">
                <a:solidFill>
                  <a:srgbClr val="000000"/>
                </a:solidFill>
                <a:highlight>
                  <a:srgbClr val="FF0000"/>
                </a:highlight>
                <a:latin typeface="Verdana"/>
                <a:ea typeface="Verdana"/>
                <a:cs typeface="Verdana"/>
                <a:sym typeface="Verdana"/>
              </a:rPr>
              <a:t>I would wear a nice button up shirt tucked in my blue jeans and my boots.Transportation I would wait tell I had my driver’s license and the take a girl out on a date.And I would go somewhere where it is cheap but not a bad place for money.Take the girl like to putt putt golf and the A restaurant like the Olive Garden.The time I would pick her up is 6:30pm and bring her home at 8:30pm and tell her parents thank you for letting me take her on a date and tell them to have a goodnight and give the girl I took on a date a hug and tell her goodnight and see her later.And what time of the year Spring where it is not too hot or too cold outside.</a:t>
            </a:r>
            <a:r>
              <a:rPr lang="en">
                <a:solidFill>
                  <a:srgbClr val="444444"/>
                </a:solidFill>
                <a:highlight>
                  <a:srgbClr val="FFFFFF"/>
                </a:highlight>
                <a:latin typeface="Verdana"/>
                <a:ea typeface="Verdana"/>
                <a:cs typeface="Verdana"/>
                <a:sym typeface="Verdana"/>
              </a:rPr>
              <a:t>  </a:t>
            </a:r>
          </a:p>
          <a:p>
            <a:pPr lvl="0">
              <a:spcBef>
                <a:spcPts val="0"/>
              </a:spcBef>
              <a:buNone/>
            </a:pPr>
            <a:r>
              <a:t/>
            </a:r>
            <a:endParaRPr>
              <a:solidFill>
                <a:srgbClr val="545454"/>
              </a:solidFill>
              <a:highlight>
                <a:srgbClr val="FFFFFF"/>
              </a:highlight>
            </a:endParaRPr>
          </a:p>
          <a:p>
            <a:pPr lvl="0">
              <a:spcBef>
                <a:spcPts val="0"/>
              </a:spcBef>
              <a:buNone/>
            </a:pPr>
            <a:r>
              <a:t/>
            </a:r>
            <a:endParaRPr>
              <a:solidFill>
                <a:srgbClr val="545454"/>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FF"/>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Austin’s slide</a:t>
            </a:r>
          </a:p>
        </p:txBody>
      </p:sp>
      <p:sp>
        <p:nvSpPr>
          <p:cNvPr id="91" name="Shape 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solidFill>
                  <a:srgbClr val="000000"/>
                </a:solidFill>
                <a:highlight>
                  <a:srgbClr val="0000FF"/>
                </a:highlight>
              </a:rPr>
              <a:t>I would wear this kind of shirt,These kind of blue jeans,This kind of belt,And a my Cowboy hat.Because I think it is really nice and it looks good.</a:t>
            </a:r>
          </a:p>
        </p:txBody>
      </p:sp>
      <p:pic>
        <p:nvPicPr>
          <p:cNvPr id="92" name="Shape 92"/>
          <p:cNvPicPr preferRelativeResize="0"/>
          <p:nvPr/>
        </p:nvPicPr>
        <p:blipFill>
          <a:blip r:embed="rId3">
            <a:alphaModFix/>
          </a:blip>
          <a:stretch>
            <a:fillRect/>
          </a:stretch>
        </p:blipFill>
        <p:spPr>
          <a:xfrm>
            <a:off x="311700" y="2458925"/>
            <a:ext cx="2539201" cy="2399501"/>
          </a:xfrm>
          <a:prstGeom prst="rect">
            <a:avLst/>
          </a:prstGeom>
          <a:noFill/>
          <a:ln>
            <a:noFill/>
          </a:ln>
        </p:spPr>
      </p:pic>
      <p:pic>
        <p:nvPicPr>
          <p:cNvPr id="93" name="Shape 93"/>
          <p:cNvPicPr preferRelativeResize="0"/>
          <p:nvPr/>
        </p:nvPicPr>
        <p:blipFill>
          <a:blip r:embed="rId4">
            <a:alphaModFix/>
          </a:blip>
          <a:stretch>
            <a:fillRect/>
          </a:stretch>
        </p:blipFill>
        <p:spPr>
          <a:xfrm>
            <a:off x="2850900" y="2458925"/>
            <a:ext cx="2292600" cy="2399500"/>
          </a:xfrm>
          <a:prstGeom prst="rect">
            <a:avLst/>
          </a:prstGeom>
          <a:noFill/>
          <a:ln>
            <a:noFill/>
          </a:ln>
        </p:spPr>
      </p:pic>
      <p:pic>
        <p:nvPicPr>
          <p:cNvPr id="94" name="Shape 94"/>
          <p:cNvPicPr preferRelativeResize="0"/>
          <p:nvPr/>
        </p:nvPicPr>
        <p:blipFill>
          <a:blip r:embed="rId5">
            <a:alphaModFix/>
          </a:blip>
          <a:stretch>
            <a:fillRect/>
          </a:stretch>
        </p:blipFill>
        <p:spPr>
          <a:xfrm>
            <a:off x="5143500" y="2458925"/>
            <a:ext cx="2102550" cy="2399501"/>
          </a:xfrm>
          <a:prstGeom prst="rect">
            <a:avLst/>
          </a:prstGeom>
          <a:noFill/>
          <a:ln>
            <a:noFill/>
          </a:ln>
        </p:spPr>
      </p:pic>
      <p:pic>
        <p:nvPicPr>
          <p:cNvPr id="95" name="Shape 95"/>
          <p:cNvPicPr preferRelativeResize="0"/>
          <p:nvPr/>
        </p:nvPicPr>
        <p:blipFill>
          <a:blip r:embed="rId6">
            <a:alphaModFix/>
          </a:blip>
          <a:stretch>
            <a:fillRect/>
          </a:stretch>
        </p:blipFill>
        <p:spPr>
          <a:xfrm>
            <a:off x="7246050" y="2458925"/>
            <a:ext cx="1710526" cy="239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236050" y="117250"/>
            <a:ext cx="8520600" cy="572700"/>
          </a:xfrm>
          <a:prstGeom prst="rect">
            <a:avLst/>
          </a:prstGeom>
        </p:spPr>
        <p:txBody>
          <a:bodyPr anchorCtr="0" anchor="t" bIns="91425" lIns="91425" rIns="91425" wrap="square" tIns="91425">
            <a:noAutofit/>
          </a:bodyPr>
          <a:lstStyle/>
          <a:p>
            <a:pPr lvl="0">
              <a:spcBef>
                <a:spcPts val="0"/>
              </a:spcBef>
              <a:buNone/>
            </a:pPr>
            <a:r>
              <a:rPr lang="en">
                <a:latin typeface="Pacifico"/>
                <a:ea typeface="Pacifico"/>
                <a:cs typeface="Pacifico"/>
                <a:sym typeface="Pacifico"/>
              </a:rPr>
              <a:t>Brayden Mendoza  </a:t>
            </a:r>
          </a:p>
        </p:txBody>
      </p:sp>
      <p:sp>
        <p:nvSpPr>
          <p:cNvPr id="101" name="Shape 101"/>
          <p:cNvSpPr txBox="1"/>
          <p:nvPr>
            <p:ph idx="1" type="body"/>
          </p:nvPr>
        </p:nvSpPr>
        <p:spPr>
          <a:xfrm>
            <a:off x="311700" y="1152475"/>
            <a:ext cx="8520600" cy="39909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ts val="1100"/>
              <a:buFont typeface="Arial"/>
              <a:buNone/>
            </a:pPr>
            <a:r>
              <a:rPr lang="en">
                <a:solidFill>
                  <a:srgbClr val="000000"/>
                </a:solidFill>
                <a:latin typeface="Verdana"/>
                <a:ea typeface="Verdana"/>
                <a:cs typeface="Verdana"/>
                <a:sym typeface="Verdana"/>
              </a:rPr>
              <a:t>How would I dress for a first date? I would probably dress casually, a nice collared shirt and a nice pair of shorts. </a:t>
            </a:r>
          </a:p>
          <a:p>
            <a:pPr lvl="0" rtl="0">
              <a:spcBef>
                <a:spcPts val="0"/>
              </a:spcBef>
              <a:spcAft>
                <a:spcPts val="0"/>
              </a:spcAft>
              <a:buClr>
                <a:schemeClr val="dk1"/>
              </a:buClr>
              <a:buSzPts val="1100"/>
              <a:buFont typeface="Arial"/>
              <a:buNone/>
            </a:pPr>
            <a:r>
              <a:rPr lang="en">
                <a:solidFill>
                  <a:srgbClr val="000000"/>
                </a:solidFill>
                <a:latin typeface="Verdana"/>
                <a:ea typeface="Verdana"/>
                <a:cs typeface="Verdana"/>
                <a:sym typeface="Verdana"/>
              </a:rPr>
              <a:t>My transportation would be 2001 mitsubishi eclipse.</a:t>
            </a:r>
          </a:p>
          <a:p>
            <a:pPr lvl="0" rtl="0">
              <a:spcBef>
                <a:spcPts val="0"/>
              </a:spcBef>
              <a:spcAft>
                <a:spcPts val="0"/>
              </a:spcAft>
              <a:buClr>
                <a:schemeClr val="dk1"/>
              </a:buClr>
              <a:buSzPts val="1100"/>
              <a:buFont typeface="Arial"/>
              <a:buNone/>
            </a:pPr>
            <a:r>
              <a:rPr lang="en">
                <a:solidFill>
                  <a:srgbClr val="000000"/>
                </a:solidFill>
                <a:latin typeface="Verdana"/>
                <a:ea typeface="Verdana"/>
                <a:cs typeface="Verdana"/>
                <a:sym typeface="Verdana"/>
              </a:rPr>
              <a:t>The time i would pick up my date will be 5:30 pm and bring her back at </a:t>
            </a:r>
          </a:p>
          <a:p>
            <a:pPr lvl="0" rtl="0">
              <a:spcBef>
                <a:spcPts val="0"/>
              </a:spcBef>
              <a:spcAft>
                <a:spcPts val="0"/>
              </a:spcAft>
              <a:buClr>
                <a:schemeClr val="dk1"/>
              </a:buClr>
              <a:buSzPts val="1100"/>
              <a:buFont typeface="Arial"/>
              <a:buNone/>
            </a:pPr>
            <a:r>
              <a:rPr lang="en">
                <a:solidFill>
                  <a:srgbClr val="000000"/>
                </a:solidFill>
                <a:latin typeface="Verdana"/>
                <a:ea typeface="Verdana"/>
                <a:cs typeface="Verdana"/>
                <a:sym typeface="Verdana"/>
              </a:rPr>
              <a:t>7:30pm.</a:t>
            </a:r>
          </a:p>
          <a:p>
            <a:pPr lvl="0" rtl="0">
              <a:spcBef>
                <a:spcPts val="0"/>
              </a:spcBef>
              <a:spcAft>
                <a:spcPts val="0"/>
              </a:spcAft>
              <a:buClr>
                <a:schemeClr val="dk1"/>
              </a:buClr>
              <a:buSzPts val="1100"/>
              <a:buFont typeface="Arial"/>
              <a:buNone/>
            </a:pPr>
            <a:r>
              <a:rPr lang="en">
                <a:solidFill>
                  <a:srgbClr val="000000"/>
                </a:solidFill>
                <a:latin typeface="Verdana"/>
                <a:ea typeface="Verdana"/>
                <a:cs typeface="Verdana"/>
                <a:sym typeface="Verdana"/>
              </a:rPr>
              <a:t>The restaurant I will be taking my date would be Cheesecake Factory</a:t>
            </a:r>
          </a:p>
          <a:p>
            <a:pPr lvl="0" rtl="0">
              <a:spcBef>
                <a:spcPts val="0"/>
              </a:spcBef>
              <a:spcAft>
                <a:spcPts val="0"/>
              </a:spcAft>
              <a:buClr>
                <a:schemeClr val="dk1"/>
              </a:buClr>
              <a:buSzPts val="1100"/>
              <a:buFont typeface="Arial"/>
              <a:buNone/>
            </a:pPr>
            <a:r>
              <a:rPr lang="en">
                <a:solidFill>
                  <a:srgbClr val="000000"/>
                </a:solidFill>
                <a:latin typeface="Verdana"/>
                <a:ea typeface="Verdana"/>
                <a:cs typeface="Verdana"/>
                <a:sym typeface="Verdana"/>
              </a:rPr>
              <a:t>The activities for my date would be a movie an </a:t>
            </a:r>
          </a:p>
          <a:p>
            <a:pPr lvl="0" rtl="0">
              <a:spcBef>
                <a:spcPts val="0"/>
              </a:spcBef>
              <a:spcAft>
                <a:spcPts val="0"/>
              </a:spcAft>
              <a:buClr>
                <a:schemeClr val="dk1"/>
              </a:buClr>
              <a:buSzPts val="1100"/>
              <a:buFont typeface="Arial"/>
              <a:buNone/>
            </a:pPr>
            <a:r>
              <a:t/>
            </a:r>
            <a:endParaRPr>
              <a:solidFill>
                <a:srgbClr val="000000"/>
              </a:solidFill>
              <a:latin typeface="Verdana"/>
              <a:ea typeface="Verdana"/>
              <a:cs typeface="Verdana"/>
              <a:sym typeface="Verdana"/>
            </a:endParaRPr>
          </a:p>
          <a:p>
            <a:pPr lvl="0">
              <a:spcBef>
                <a:spcPts val="0"/>
              </a:spcBef>
              <a:buNone/>
            </a:pPr>
            <a:r>
              <a:t/>
            </a:r>
            <a:endParaRPr sz="1400">
              <a:solidFill>
                <a:srgbClr val="000000"/>
              </a:solidFill>
              <a:highlight>
                <a:srgbClr val="FFFFFF"/>
              </a:highlight>
              <a:latin typeface="Verdana"/>
              <a:ea typeface="Verdana"/>
              <a:cs typeface="Verdana"/>
              <a:sym typeface="Verdana"/>
            </a:endParaRPr>
          </a:p>
        </p:txBody>
      </p:sp>
      <p:cxnSp>
        <p:nvCxnSpPr>
          <p:cNvPr id="102" name="Shape 102"/>
          <p:cNvCxnSpPr/>
          <p:nvPr/>
        </p:nvCxnSpPr>
        <p:spPr>
          <a:xfrm flipH="1" rot="10800000">
            <a:off x="403400" y="1815375"/>
            <a:ext cx="8421300" cy="25200"/>
          </a:xfrm>
          <a:prstGeom prst="straightConnector1">
            <a:avLst/>
          </a:prstGeom>
          <a:noFill/>
          <a:ln cap="flat" cmpd="sng" w="9525">
            <a:solidFill>
              <a:schemeClr val="dk1"/>
            </a:solidFill>
            <a:prstDash val="solid"/>
            <a:round/>
            <a:headEnd len="lg" w="lg" type="none"/>
            <a:tailEnd len="lg" w="lg" type="none"/>
          </a:ln>
        </p:spPr>
      </p:cxnSp>
      <p:cxnSp>
        <p:nvCxnSpPr>
          <p:cNvPr id="103" name="Shape 103"/>
          <p:cNvCxnSpPr/>
          <p:nvPr/>
        </p:nvCxnSpPr>
        <p:spPr>
          <a:xfrm flipH="1" rot="10800000">
            <a:off x="236050" y="2119050"/>
            <a:ext cx="8421300" cy="25200"/>
          </a:xfrm>
          <a:prstGeom prst="straightConnector1">
            <a:avLst/>
          </a:prstGeom>
          <a:noFill/>
          <a:ln cap="flat" cmpd="sng" w="9525">
            <a:solidFill>
              <a:schemeClr val="dk1"/>
            </a:solidFill>
            <a:prstDash val="solid"/>
            <a:round/>
            <a:headEnd len="lg" w="lg" type="none"/>
            <a:tailEnd len="lg" w="lg"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Brayden Mendoza</a:t>
            </a:r>
          </a:p>
        </p:txBody>
      </p:sp>
      <p:sp>
        <p:nvSpPr>
          <p:cNvPr id="109" name="Shape 1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solidFill>
                <a:srgbClr val="FFFFFF"/>
              </a:solidFill>
            </a:endParaRPr>
          </a:p>
        </p:txBody>
      </p:sp>
      <p:pic>
        <p:nvPicPr>
          <p:cNvPr descr="Image result for cheesecake factory menu prices" id="110" name="Shape 110"/>
          <p:cNvPicPr preferRelativeResize="0"/>
          <p:nvPr/>
        </p:nvPicPr>
        <p:blipFill>
          <a:blip r:embed="rId3">
            <a:alphaModFix/>
          </a:blip>
          <a:stretch>
            <a:fillRect/>
          </a:stretch>
        </p:blipFill>
        <p:spPr>
          <a:xfrm>
            <a:off x="419375" y="1017713"/>
            <a:ext cx="4622195" cy="3854550"/>
          </a:xfrm>
          <a:prstGeom prst="rect">
            <a:avLst/>
          </a:prstGeom>
          <a:noFill/>
          <a:ln>
            <a:noFill/>
          </a:ln>
        </p:spPr>
      </p:pic>
      <p:pic>
        <p:nvPicPr>
          <p:cNvPr descr="Image result for 2001 mitsubishi eclipse" id="111" name="Shape 111"/>
          <p:cNvPicPr preferRelativeResize="0"/>
          <p:nvPr/>
        </p:nvPicPr>
        <p:blipFill>
          <a:blip r:embed="rId4">
            <a:alphaModFix/>
          </a:blip>
          <a:stretch>
            <a:fillRect/>
          </a:stretch>
        </p:blipFill>
        <p:spPr>
          <a:xfrm>
            <a:off x="5041575" y="2496100"/>
            <a:ext cx="4028700" cy="253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a:noFill/>
        </p:spPr>
        <p:txBody>
          <a:bodyPr anchorCtr="0" anchor="t" bIns="91425" lIns="91425" rIns="91425" wrap="square" tIns="91425">
            <a:noAutofit/>
          </a:bodyPr>
          <a:lstStyle/>
          <a:p>
            <a:pPr lvl="0">
              <a:spcBef>
                <a:spcPts val="0"/>
              </a:spcBef>
              <a:buNone/>
            </a:pPr>
            <a:r>
              <a:t/>
            </a:r>
            <a:endParaRPr/>
          </a:p>
        </p:txBody>
      </p:sp>
      <p:sp>
        <p:nvSpPr>
          <p:cNvPr id="117" name="Shape 117"/>
          <p:cNvSpPr/>
          <p:nvPr/>
        </p:nvSpPr>
        <p:spPr>
          <a:xfrm>
            <a:off x="405600" y="2520325"/>
            <a:ext cx="8332800" cy="680700"/>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8" name="Shape 118"/>
          <p:cNvSpPr txBox="1"/>
          <p:nvPr/>
        </p:nvSpPr>
        <p:spPr>
          <a:xfrm>
            <a:off x="1008525" y="1347925"/>
            <a:ext cx="1437000" cy="1172400"/>
          </a:xfrm>
          <a:prstGeom prst="rect">
            <a:avLst/>
          </a:prstGeom>
          <a:noFill/>
          <a:ln>
            <a:noFill/>
          </a:ln>
        </p:spPr>
        <p:txBody>
          <a:bodyPr anchorCtr="0" anchor="t" bIns="91425" lIns="91425" rIns="91425" wrap="square" tIns="91425">
            <a:noAutofit/>
          </a:bodyPr>
          <a:lstStyle/>
          <a:p>
            <a:pPr lvl="0">
              <a:spcBef>
                <a:spcPts val="0"/>
              </a:spcBef>
              <a:buNone/>
            </a:pPr>
            <a:r>
              <a:rPr lang="en"/>
              <a:t>1492 Columbus discovers tobacco leaves </a:t>
            </a:r>
          </a:p>
        </p:txBody>
      </p:sp>
      <p:sp>
        <p:nvSpPr>
          <p:cNvPr id="119" name="Shape 119"/>
          <p:cNvSpPr txBox="1"/>
          <p:nvPr/>
        </p:nvSpPr>
        <p:spPr>
          <a:xfrm>
            <a:off x="1424550" y="3227300"/>
            <a:ext cx="1437000" cy="9960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